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92" r:id="rId3"/>
    <p:sldId id="296" r:id="rId4"/>
    <p:sldId id="294" r:id="rId5"/>
    <p:sldId id="259" r:id="rId6"/>
    <p:sldId id="260" r:id="rId7"/>
    <p:sldId id="261" r:id="rId8"/>
    <p:sldId id="273" r:id="rId9"/>
    <p:sldId id="295" r:id="rId10"/>
    <p:sldId id="297" r:id="rId11"/>
    <p:sldId id="286" r:id="rId12"/>
    <p:sldId id="291" r:id="rId13"/>
    <p:sldId id="298" r:id="rId14"/>
    <p:sldId id="288" r:id="rId15"/>
    <p:sldId id="289" r:id="rId16"/>
    <p:sldId id="278" r:id="rId17"/>
    <p:sldId id="299" r:id="rId18"/>
    <p:sldId id="30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9F1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60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76A0F0-468B-4163-B791-975FFCD9FADF}" type="datetimeFigureOut">
              <a:rPr lang="en-US" smtClean="0"/>
              <a:t>3/21/2011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EC4C1A-C9BD-47AC-AC27-74B672627FC6}"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NYS and National Standards, </a:t>
            </a:r>
            <a:r>
              <a:rPr lang="en-US" sz="1200" dirty="0" smtClean="0"/>
              <a:t>Self Management   Relationship Management</a:t>
            </a:r>
            <a:r>
              <a:rPr lang="en-US" sz="1100" dirty="0" smtClean="0"/>
              <a:t>,</a:t>
            </a:r>
            <a:r>
              <a:rPr lang="en-US" sz="1100" baseline="0" dirty="0" smtClean="0"/>
              <a:t> </a:t>
            </a:r>
            <a:r>
              <a:rPr lang="en-US" sz="1200" dirty="0" smtClean="0">
                <a:solidFill>
                  <a:schemeClr val="accent2"/>
                </a:solidFill>
              </a:rPr>
              <a:t>Stress Management,</a:t>
            </a:r>
            <a:r>
              <a:rPr lang="en-US" sz="1200" dirty="0" smtClean="0"/>
              <a:t> </a:t>
            </a:r>
            <a:r>
              <a:rPr lang="en-US" sz="1200" dirty="0" smtClean="0">
                <a:solidFill>
                  <a:schemeClr val="accent2"/>
                </a:solidFill>
              </a:rPr>
              <a:t>Communication,</a:t>
            </a:r>
            <a:r>
              <a:rPr lang="en-US" sz="1200" baseline="0" dirty="0" smtClean="0">
                <a:solidFill>
                  <a:schemeClr val="accent2"/>
                </a:solidFill>
              </a:rPr>
              <a:t> </a:t>
            </a:r>
            <a:r>
              <a:rPr lang="en-US" sz="1200" dirty="0" smtClean="0">
                <a:solidFill>
                  <a:schemeClr val="accent2"/>
                </a:solidFill>
              </a:rPr>
              <a:t>Decision Making,</a:t>
            </a:r>
            <a:r>
              <a:rPr lang="en-US" sz="1200" baseline="0" dirty="0" smtClean="0">
                <a:solidFill>
                  <a:schemeClr val="accent2"/>
                </a:solidFill>
              </a:rPr>
              <a:t> </a:t>
            </a:r>
            <a:r>
              <a:rPr lang="en-US" sz="1200" dirty="0" smtClean="0">
                <a:solidFill>
                  <a:schemeClr val="accent2"/>
                </a:solidFill>
              </a:rPr>
              <a:t>Planning and Goal Setting,</a:t>
            </a:r>
            <a:r>
              <a:rPr lang="en-US" sz="1200" baseline="0" dirty="0" smtClean="0">
                <a:solidFill>
                  <a:schemeClr val="accent2"/>
                </a:solidFill>
              </a:rPr>
              <a:t> </a:t>
            </a:r>
            <a:r>
              <a:rPr lang="en-US" sz="1200" dirty="0" smtClean="0">
                <a:solidFill>
                  <a:schemeClr val="accent1"/>
                </a:solidFill>
              </a:rPr>
              <a:t>Advocacy, </a:t>
            </a:r>
            <a:r>
              <a:rPr lang="en-US" sz="1200" dirty="0" smtClean="0">
                <a:solidFill>
                  <a:schemeClr val="accent2"/>
                </a:solidFill>
              </a:rPr>
              <a:t>Health Promoting Approach</a:t>
            </a:r>
            <a:r>
              <a:rPr lang="en-US" sz="1400" dirty="0" smtClean="0">
                <a:solidFill>
                  <a:schemeClr val="accent2"/>
                </a:solidFill>
              </a:rPr>
              <a:t> </a:t>
            </a:r>
            <a:r>
              <a:rPr lang="en-US" sz="1200" dirty="0" smtClean="0">
                <a:solidFill>
                  <a:schemeClr val="accent2"/>
                </a:solidFill>
              </a:rPr>
              <a:t>Building on Strengths, Skills and Competencies; </a:t>
            </a:r>
            <a:r>
              <a:rPr lang="en-US" sz="1400" dirty="0" smtClean="0">
                <a:solidFill>
                  <a:schemeClr val="accent2"/>
                </a:solidFill>
              </a:rPr>
              <a:t>Personal Applications</a:t>
            </a:r>
            <a:br>
              <a:rPr lang="en-US" sz="1400" dirty="0" smtClean="0">
                <a:solidFill>
                  <a:schemeClr val="accent2"/>
                </a:solidFill>
              </a:rPr>
            </a:br>
            <a:r>
              <a:rPr lang="en-US" sz="1400" dirty="0" smtClean="0">
                <a:solidFill>
                  <a:schemeClr val="accent2"/>
                </a:solidFill>
              </a:rPr>
              <a:t>      </a:t>
            </a:r>
            <a:br>
              <a:rPr lang="en-US" sz="1400" dirty="0" smtClean="0">
                <a:solidFill>
                  <a:schemeClr val="accent2"/>
                </a:solidFill>
              </a:rPr>
            </a:br>
            <a:endParaRPr lang="en-US" dirty="0"/>
          </a:p>
        </p:txBody>
      </p:sp>
      <p:sp>
        <p:nvSpPr>
          <p:cNvPr id="4" name="Slide Number Placeholder 3"/>
          <p:cNvSpPr>
            <a:spLocks noGrp="1"/>
          </p:cNvSpPr>
          <p:nvPr>
            <p:ph type="sldNum" sz="quarter" idx="10"/>
          </p:nvPr>
        </p:nvSpPr>
        <p:spPr/>
        <p:txBody>
          <a:bodyPr/>
          <a:lstStyle/>
          <a:p>
            <a:fld id="{6DEC4C1A-C9BD-47AC-AC27-74B672627FC6}" type="slidenum">
              <a:rPr lang="en-US" smtClean="0"/>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A5BF5-F947-44B9-B771-4E6A766C9756}" type="datetimeFigureOut">
              <a:rPr lang="en-US" smtClean="0"/>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7E3CE12-EEB3-4E98-A2F9-2748E362702C}"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6A5BF5-F947-44B9-B771-4E6A766C9756}" type="datetimeFigureOut">
              <a:rPr lang="en-US" smtClean="0"/>
              <a:t>3/21/2011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E3CE12-EEB3-4E98-A2F9-2748E362702C}"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oleObject" Target="../embeddings/oleObject11.bin"/><Relationship Id="rId3" Type="http://schemas.openxmlformats.org/officeDocument/2006/relationships/oleObject" Target="../embeddings/oleObject1.bin"/><Relationship Id="rId7" Type="http://schemas.openxmlformats.org/officeDocument/2006/relationships/oleObject" Target="../embeddings/oleObject5.bin"/><Relationship Id="rId12"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4.bin"/><Relationship Id="rId11" Type="http://schemas.openxmlformats.org/officeDocument/2006/relationships/oleObject" Target="../embeddings/oleObject9.bin"/><Relationship Id="rId5" Type="http://schemas.openxmlformats.org/officeDocument/2006/relationships/oleObject" Target="../embeddings/oleObject3.bin"/><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1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6.xml"/><Relationship Id="rId1" Type="http://schemas.openxmlformats.org/officeDocument/2006/relationships/vmlDrawing" Target="../drawings/vmlDrawing7.vml"/></Relationships>
</file>

<file path=ppt/slides/_rels/slide1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2.bin"/><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7.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2.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25.bin"/><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oleObject" Target="../embeddings/oleObject36.bin"/><Relationship Id="rId3" Type="http://schemas.openxmlformats.org/officeDocument/2006/relationships/notesSlide" Target="../notesSlides/notesSlide1.xml"/><Relationship Id="rId7" Type="http://schemas.openxmlformats.org/officeDocument/2006/relationships/oleObject" Target="../embeddings/oleObject30.bin"/><Relationship Id="rId12" Type="http://schemas.openxmlformats.org/officeDocument/2006/relationships/oleObject" Target="../embeddings/oleObject35.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29.bin"/><Relationship Id="rId11" Type="http://schemas.openxmlformats.org/officeDocument/2006/relationships/oleObject" Target="../embeddings/oleObject34.bin"/><Relationship Id="rId5" Type="http://schemas.openxmlformats.org/officeDocument/2006/relationships/oleObject" Target="../embeddings/oleObject28.bin"/><Relationship Id="rId10" Type="http://schemas.openxmlformats.org/officeDocument/2006/relationships/oleObject" Target="../embeddings/oleObject33.bin"/><Relationship Id="rId4" Type="http://schemas.openxmlformats.org/officeDocument/2006/relationships/oleObject" Target="../embeddings/oleObject27.bin"/><Relationship Id="rId9" Type="http://schemas.openxmlformats.org/officeDocument/2006/relationships/oleObject" Target="../embeddings/oleObject32.bin"/><Relationship Id="rId14" Type="http://schemas.openxmlformats.org/officeDocument/2006/relationships/oleObject" Target="../embeddings/oleObject37.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3.bin"/><Relationship Id="rId13" Type="http://schemas.openxmlformats.org/officeDocument/2006/relationships/oleObject" Target="../embeddings/oleObject48.bin"/><Relationship Id="rId3" Type="http://schemas.openxmlformats.org/officeDocument/2006/relationships/oleObject" Target="../embeddings/oleObject38.bin"/><Relationship Id="rId7" Type="http://schemas.openxmlformats.org/officeDocument/2006/relationships/oleObject" Target="../embeddings/oleObject42.bin"/><Relationship Id="rId12" Type="http://schemas.openxmlformats.org/officeDocument/2006/relationships/oleObject" Target="../embeddings/oleObject47.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41.bin"/><Relationship Id="rId11" Type="http://schemas.openxmlformats.org/officeDocument/2006/relationships/oleObject" Target="../embeddings/oleObject46.bin"/><Relationship Id="rId5" Type="http://schemas.openxmlformats.org/officeDocument/2006/relationships/oleObject" Target="../embeddings/oleObject40.bin"/><Relationship Id="rId10" Type="http://schemas.openxmlformats.org/officeDocument/2006/relationships/oleObject" Target="../embeddings/oleObject45.bin"/><Relationship Id="rId4" Type="http://schemas.openxmlformats.org/officeDocument/2006/relationships/oleObject" Target="../embeddings/oleObject39.bin"/><Relationship Id="rId9" Type="http://schemas.openxmlformats.org/officeDocument/2006/relationships/oleObject" Target="../embeddings/oleObject44.bin"/></Relationships>
</file>

<file path=ppt/slides/_rels/slide9.xml.rels><?xml version="1.0" encoding="UTF-8" standalone="yes"?>
<Relationships xmlns="http://schemas.openxmlformats.org/package/2006/relationships"><Relationship Id="rId2" Type="http://schemas.openxmlformats.org/officeDocument/2006/relationships/hyperlink" Target="http://monicabd.wikispaces.com/health"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2286000"/>
            <a:ext cx="8458200" cy="1143000"/>
          </a:xfrm>
        </p:spPr>
        <p:txBody>
          <a:bodyPr/>
          <a:lstStyle/>
          <a:p>
            <a:pPr algn="l"/>
            <a:r>
              <a:rPr lang="en-US" dirty="0"/>
              <a:t>    Navigate by the Stars</a:t>
            </a:r>
          </a:p>
        </p:txBody>
      </p:sp>
      <p:sp>
        <p:nvSpPr>
          <p:cNvPr id="2051" name="Rectangle 3"/>
          <p:cNvSpPr>
            <a:spLocks noGrp="1" noChangeArrowheads="1"/>
          </p:cNvSpPr>
          <p:nvPr>
            <p:ph type="subTitle" idx="1"/>
          </p:nvPr>
        </p:nvSpPr>
        <p:spPr>
          <a:xfrm>
            <a:off x="457200" y="3200400"/>
            <a:ext cx="5410200" cy="2971800"/>
          </a:xfrm>
        </p:spPr>
        <p:txBody>
          <a:bodyPr>
            <a:normAutofit/>
          </a:bodyPr>
          <a:lstStyle/>
          <a:p>
            <a:r>
              <a:rPr lang="en-US" dirty="0"/>
              <a:t>    </a:t>
            </a:r>
            <a:r>
              <a:rPr lang="en-US" dirty="0">
                <a:solidFill>
                  <a:schemeClr val="tx2"/>
                </a:solidFill>
              </a:rPr>
              <a:t>NYS Health Education </a:t>
            </a:r>
          </a:p>
          <a:p>
            <a:r>
              <a:rPr lang="en-US" dirty="0">
                <a:solidFill>
                  <a:schemeClr val="tx2"/>
                </a:solidFill>
              </a:rPr>
              <a:t>Curriculum and Assessment </a:t>
            </a:r>
          </a:p>
          <a:p>
            <a:r>
              <a:rPr lang="en-US" b="1" dirty="0" smtClean="0">
                <a:solidFill>
                  <a:srgbClr val="FF0000"/>
                </a:solidFill>
              </a:rPr>
              <a:t>Understanding the Guidance Document</a:t>
            </a:r>
            <a:endParaRPr lang="en-US" b="1" dirty="0">
              <a:solidFill>
                <a:srgbClr val="FF0000"/>
              </a:solidFill>
            </a:endParaRPr>
          </a:p>
        </p:txBody>
      </p:sp>
      <p:graphicFrame>
        <p:nvGraphicFramePr>
          <p:cNvPr id="2052" name="Object 4"/>
          <p:cNvGraphicFramePr>
            <a:graphicFrameLocks noChangeAspect="1"/>
          </p:cNvGraphicFramePr>
          <p:nvPr/>
        </p:nvGraphicFramePr>
        <p:xfrm>
          <a:off x="4572000" y="381000"/>
          <a:ext cx="592138" cy="608013"/>
        </p:xfrm>
        <a:graphic>
          <a:graphicData uri="http://schemas.openxmlformats.org/presentationml/2006/ole">
            <p:oleObj spid="_x0000_s1026" name="Clip" r:id="rId3" imgW="594360" imgH="608040" progId="MS_ClipArt_Gallery.2">
              <p:embed/>
            </p:oleObj>
          </a:graphicData>
        </a:graphic>
      </p:graphicFrame>
      <p:graphicFrame>
        <p:nvGraphicFramePr>
          <p:cNvPr id="2054" name="Object 6"/>
          <p:cNvGraphicFramePr>
            <a:graphicFrameLocks noChangeAspect="1"/>
          </p:cNvGraphicFramePr>
          <p:nvPr/>
        </p:nvGraphicFramePr>
        <p:xfrm>
          <a:off x="2590800" y="1752600"/>
          <a:ext cx="592138" cy="608013"/>
        </p:xfrm>
        <a:graphic>
          <a:graphicData uri="http://schemas.openxmlformats.org/presentationml/2006/ole">
            <p:oleObj spid="_x0000_s1027" name="Clip" r:id="rId4" imgW="594360" imgH="608040" progId="MS_ClipArt_Gallery.2">
              <p:embed/>
            </p:oleObj>
          </a:graphicData>
        </a:graphic>
      </p:graphicFrame>
      <p:graphicFrame>
        <p:nvGraphicFramePr>
          <p:cNvPr id="2056" name="Object 8"/>
          <p:cNvGraphicFramePr>
            <a:graphicFrameLocks noChangeAspect="1"/>
          </p:cNvGraphicFramePr>
          <p:nvPr/>
        </p:nvGraphicFramePr>
        <p:xfrm>
          <a:off x="5989638" y="1143000"/>
          <a:ext cx="3154362" cy="4708525"/>
        </p:xfrm>
        <a:graphic>
          <a:graphicData uri="http://schemas.openxmlformats.org/presentationml/2006/ole">
            <p:oleObj spid="_x0000_s1028" name="Clip" r:id="rId5" imgW="3153960" imgH="4708080" progId="MS_ClipArt_Gallery.2">
              <p:embed/>
            </p:oleObj>
          </a:graphicData>
        </a:graphic>
      </p:graphicFrame>
      <p:graphicFrame>
        <p:nvGraphicFramePr>
          <p:cNvPr id="2058" name="Object 10"/>
          <p:cNvGraphicFramePr>
            <a:graphicFrameLocks noChangeAspect="1"/>
          </p:cNvGraphicFramePr>
          <p:nvPr/>
        </p:nvGraphicFramePr>
        <p:xfrm>
          <a:off x="2133600" y="152400"/>
          <a:ext cx="592138" cy="608013"/>
        </p:xfrm>
        <a:graphic>
          <a:graphicData uri="http://schemas.openxmlformats.org/presentationml/2006/ole">
            <p:oleObj spid="_x0000_s1029" name="Clip" r:id="rId6" imgW="594360" imgH="608040" progId="MS_ClipArt_Gallery.2">
              <p:embed/>
            </p:oleObj>
          </a:graphicData>
        </a:graphic>
      </p:graphicFrame>
      <p:graphicFrame>
        <p:nvGraphicFramePr>
          <p:cNvPr id="2059" name="Object 11"/>
          <p:cNvGraphicFramePr>
            <a:graphicFrameLocks noChangeAspect="1"/>
          </p:cNvGraphicFramePr>
          <p:nvPr/>
        </p:nvGraphicFramePr>
        <p:xfrm>
          <a:off x="8077200" y="304800"/>
          <a:ext cx="592138" cy="608013"/>
        </p:xfrm>
        <a:graphic>
          <a:graphicData uri="http://schemas.openxmlformats.org/presentationml/2006/ole">
            <p:oleObj spid="_x0000_s1030" name="Clip" r:id="rId7" imgW="594360" imgH="608040" progId="MS_ClipArt_Gallery.2">
              <p:embed/>
            </p:oleObj>
          </a:graphicData>
        </a:graphic>
      </p:graphicFrame>
      <p:graphicFrame>
        <p:nvGraphicFramePr>
          <p:cNvPr id="2060" name="Object 12"/>
          <p:cNvGraphicFramePr>
            <a:graphicFrameLocks noChangeAspect="1"/>
          </p:cNvGraphicFramePr>
          <p:nvPr/>
        </p:nvGraphicFramePr>
        <p:xfrm>
          <a:off x="7086600" y="1143000"/>
          <a:ext cx="592138" cy="608013"/>
        </p:xfrm>
        <a:graphic>
          <a:graphicData uri="http://schemas.openxmlformats.org/presentationml/2006/ole">
            <p:oleObj spid="_x0000_s1031" name="Clip" r:id="rId8" imgW="594360" imgH="608040" progId="MS_ClipArt_Gallery.2">
              <p:embed/>
            </p:oleObj>
          </a:graphicData>
        </a:graphic>
      </p:graphicFrame>
      <p:graphicFrame>
        <p:nvGraphicFramePr>
          <p:cNvPr id="2061" name="Object 13"/>
          <p:cNvGraphicFramePr>
            <a:graphicFrameLocks noChangeAspect="1"/>
          </p:cNvGraphicFramePr>
          <p:nvPr/>
        </p:nvGraphicFramePr>
        <p:xfrm>
          <a:off x="6096000" y="228600"/>
          <a:ext cx="592138" cy="608013"/>
        </p:xfrm>
        <a:graphic>
          <a:graphicData uri="http://schemas.openxmlformats.org/presentationml/2006/ole">
            <p:oleObj spid="_x0000_s1032" name="Clip" r:id="rId9" imgW="594360" imgH="608040" progId="MS_ClipArt_Gallery.2">
              <p:embed/>
            </p:oleObj>
          </a:graphicData>
        </a:graphic>
      </p:graphicFrame>
      <p:graphicFrame>
        <p:nvGraphicFramePr>
          <p:cNvPr id="2062" name="Object 14"/>
          <p:cNvGraphicFramePr>
            <a:graphicFrameLocks noChangeAspect="1"/>
          </p:cNvGraphicFramePr>
          <p:nvPr/>
        </p:nvGraphicFramePr>
        <p:xfrm>
          <a:off x="3276600" y="609600"/>
          <a:ext cx="592138" cy="608013"/>
        </p:xfrm>
        <a:graphic>
          <a:graphicData uri="http://schemas.openxmlformats.org/presentationml/2006/ole">
            <p:oleObj spid="_x0000_s1033" name="Clip" r:id="rId10" imgW="594360" imgH="608040" progId="MS_ClipArt_Gallery.2">
              <p:embed/>
            </p:oleObj>
          </a:graphicData>
        </a:graphic>
      </p:graphicFrame>
      <p:graphicFrame>
        <p:nvGraphicFramePr>
          <p:cNvPr id="2063" name="Object 15"/>
          <p:cNvGraphicFramePr>
            <a:graphicFrameLocks noChangeAspect="1"/>
          </p:cNvGraphicFramePr>
          <p:nvPr/>
        </p:nvGraphicFramePr>
        <p:xfrm>
          <a:off x="304800" y="304800"/>
          <a:ext cx="592138" cy="608013"/>
        </p:xfrm>
        <a:graphic>
          <a:graphicData uri="http://schemas.openxmlformats.org/presentationml/2006/ole">
            <p:oleObj spid="_x0000_s1034" name="Clip" r:id="rId11" imgW="594360" imgH="608040" progId="MS_ClipArt_Gallery.2">
              <p:embed/>
            </p:oleObj>
          </a:graphicData>
        </a:graphic>
      </p:graphicFrame>
      <p:graphicFrame>
        <p:nvGraphicFramePr>
          <p:cNvPr id="2064" name="Object 16"/>
          <p:cNvGraphicFramePr>
            <a:graphicFrameLocks noChangeAspect="1"/>
          </p:cNvGraphicFramePr>
          <p:nvPr/>
        </p:nvGraphicFramePr>
        <p:xfrm>
          <a:off x="1219200" y="914400"/>
          <a:ext cx="592138" cy="608013"/>
        </p:xfrm>
        <a:graphic>
          <a:graphicData uri="http://schemas.openxmlformats.org/presentationml/2006/ole">
            <p:oleObj spid="_x0000_s1035" name="Clip" r:id="rId12" imgW="594360" imgH="608040" progId="MS_ClipArt_Gallery.2">
              <p:embed/>
            </p:oleObj>
          </a:graphicData>
        </a:graphic>
      </p:graphicFrame>
      <p:graphicFrame>
        <p:nvGraphicFramePr>
          <p:cNvPr id="2065" name="Object 17"/>
          <p:cNvGraphicFramePr>
            <a:graphicFrameLocks noChangeAspect="1"/>
          </p:cNvGraphicFramePr>
          <p:nvPr/>
        </p:nvGraphicFramePr>
        <p:xfrm>
          <a:off x="4572000" y="1295400"/>
          <a:ext cx="592138" cy="608013"/>
        </p:xfrm>
        <a:graphic>
          <a:graphicData uri="http://schemas.openxmlformats.org/presentationml/2006/ole">
            <p:oleObj spid="_x0000_s1036" name="Clip" r:id="rId13" imgW="594360" imgH="608040" progId="MS_ClipArt_Gallery.2">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205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05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20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1"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Skills Progression</a:t>
            </a:r>
            <a:endParaRPr lang="en-US" dirty="0"/>
          </a:p>
        </p:txBody>
      </p:sp>
      <p:pic>
        <p:nvPicPr>
          <p:cNvPr id="32770" name="Picture 2" descr="C:\Users\MDaigler\AppData\Local\Microsoft\Windows\Temporary Internet Files\Content.IE5\7XEFR52L\MM900234700[1].gif"/>
          <p:cNvPicPr>
            <a:picLocks noChangeAspect="1" noChangeArrowheads="1" noCrop="1"/>
          </p:cNvPicPr>
          <p:nvPr/>
        </p:nvPicPr>
        <p:blipFill>
          <a:blip r:embed="rId2"/>
          <a:srcRect/>
          <a:stretch>
            <a:fillRect/>
          </a:stretch>
        </p:blipFill>
        <p:spPr bwMode="auto">
          <a:xfrm>
            <a:off x="2438400" y="1752600"/>
            <a:ext cx="4495800" cy="414996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1"/>
          <p:cNvGrpSpPr>
            <a:grpSpLocks/>
          </p:cNvGrpSpPr>
          <p:nvPr/>
        </p:nvGrpSpPr>
        <p:grpSpPr bwMode="auto">
          <a:xfrm>
            <a:off x="103188" y="1143000"/>
            <a:ext cx="8888412" cy="5230813"/>
            <a:chOff x="-3" y="-3"/>
            <a:chExt cx="5599" cy="5342"/>
          </a:xfrm>
        </p:grpSpPr>
        <p:grpSp>
          <p:nvGrpSpPr>
            <p:cNvPr id="3" name="Group 109"/>
            <p:cNvGrpSpPr>
              <a:grpSpLocks/>
            </p:cNvGrpSpPr>
            <p:nvPr/>
          </p:nvGrpSpPr>
          <p:grpSpPr bwMode="auto">
            <a:xfrm>
              <a:off x="0" y="0"/>
              <a:ext cx="5593" cy="5336"/>
              <a:chOff x="0" y="0"/>
              <a:chExt cx="5593" cy="5336"/>
            </a:xfrm>
          </p:grpSpPr>
          <p:grpSp>
            <p:nvGrpSpPr>
              <p:cNvPr id="4" name="Group 46"/>
              <p:cNvGrpSpPr>
                <a:grpSpLocks/>
              </p:cNvGrpSpPr>
              <p:nvPr/>
            </p:nvGrpSpPr>
            <p:grpSpPr bwMode="auto">
              <a:xfrm>
                <a:off x="0" y="0"/>
                <a:ext cx="1857" cy="403"/>
                <a:chOff x="0" y="0"/>
                <a:chExt cx="1857" cy="403"/>
              </a:xfrm>
            </p:grpSpPr>
            <p:sp>
              <p:nvSpPr>
                <p:cNvPr id="25645" name="Rectangle 45"/>
                <p:cNvSpPr>
                  <a:spLocks noChangeArrowheads="1"/>
                </p:cNvSpPr>
                <p:nvPr/>
              </p:nvSpPr>
              <p:spPr bwMode="auto">
                <a:xfrm>
                  <a:off x="0" y="0"/>
                  <a:ext cx="1857" cy="403"/>
                </a:xfrm>
                <a:prstGeom prst="rect">
                  <a:avLst/>
                </a:prstGeom>
                <a:solidFill>
                  <a:srgbClr val="DFDFDF"/>
                </a:solidFill>
                <a:ln w="9525">
                  <a:noFill/>
                  <a:miter lim="800000"/>
                  <a:headEnd/>
                  <a:tailEnd/>
                </a:ln>
                <a:effectLst/>
              </p:spPr>
              <p:txBody>
                <a:bodyPr/>
                <a:lstStyle/>
                <a:p>
                  <a:endParaRPr lang="en-US" dirty="0"/>
                </a:p>
              </p:txBody>
            </p:sp>
            <p:grpSp>
              <p:nvGrpSpPr>
                <p:cNvPr id="5" name="Group 44"/>
                <p:cNvGrpSpPr>
                  <a:grpSpLocks/>
                </p:cNvGrpSpPr>
                <p:nvPr/>
              </p:nvGrpSpPr>
              <p:grpSpPr bwMode="auto">
                <a:xfrm>
                  <a:off x="0" y="0"/>
                  <a:ext cx="1857" cy="403"/>
                  <a:chOff x="0" y="0"/>
                  <a:chExt cx="1857" cy="403"/>
                </a:xfrm>
              </p:grpSpPr>
              <p:sp>
                <p:nvSpPr>
                  <p:cNvPr id="25613" name="Rectangle 13"/>
                  <p:cNvSpPr>
                    <a:spLocks noChangeArrowheads="1"/>
                  </p:cNvSpPr>
                  <p:nvPr/>
                </p:nvSpPr>
                <p:spPr bwMode="auto">
                  <a:xfrm>
                    <a:off x="43" y="0"/>
                    <a:ext cx="1771" cy="403"/>
                  </a:xfrm>
                  <a:prstGeom prst="rect">
                    <a:avLst/>
                  </a:prstGeom>
                  <a:solidFill>
                    <a:srgbClr val="DFDFDF"/>
                  </a:solidFill>
                  <a:ln w="9525">
                    <a:noFill/>
                    <a:miter lim="800000"/>
                    <a:headEnd/>
                    <a:tailEnd/>
                  </a:ln>
                  <a:effectLst/>
                </p:spPr>
                <p:txBody>
                  <a:bodyPr/>
                  <a:lstStyle/>
                  <a:p>
                    <a:r>
                      <a:rPr lang="en-US" sz="1200" b="1" dirty="0">
                        <a:cs typeface="Times New Roman" pitchFamily="18" charset="0"/>
                      </a:rPr>
                      <a:t>Elementary</a:t>
                    </a:r>
                    <a:endParaRPr lang="en-US" sz="1000" dirty="0">
                      <a:cs typeface="Times New Roman" pitchFamily="18" charset="0"/>
                    </a:endParaRPr>
                  </a:p>
                  <a:p>
                    <a:endParaRPr lang="en-US" sz="2400" dirty="0"/>
                  </a:p>
                </p:txBody>
              </p:sp>
              <p:sp>
                <p:nvSpPr>
                  <p:cNvPr id="25643" name="Rectangle 43"/>
                  <p:cNvSpPr>
                    <a:spLocks noChangeArrowheads="1"/>
                  </p:cNvSpPr>
                  <p:nvPr/>
                </p:nvSpPr>
                <p:spPr bwMode="auto">
                  <a:xfrm>
                    <a:off x="0" y="0"/>
                    <a:ext cx="1857" cy="403"/>
                  </a:xfrm>
                  <a:prstGeom prst="rect">
                    <a:avLst/>
                  </a:prstGeom>
                  <a:noFill/>
                  <a:ln w="7">
                    <a:solidFill>
                      <a:srgbClr val="A0A0A0"/>
                    </a:solidFill>
                    <a:miter lim="800000"/>
                    <a:headEnd/>
                    <a:tailEnd/>
                  </a:ln>
                  <a:effectLst/>
                </p:spPr>
                <p:txBody>
                  <a:bodyPr/>
                  <a:lstStyle/>
                  <a:p>
                    <a:endParaRPr lang="en-US" dirty="0"/>
                  </a:p>
                </p:txBody>
              </p:sp>
            </p:grpSp>
          </p:grpSp>
          <p:grpSp>
            <p:nvGrpSpPr>
              <p:cNvPr id="6" name="Group 50"/>
              <p:cNvGrpSpPr>
                <a:grpSpLocks/>
              </p:cNvGrpSpPr>
              <p:nvPr/>
            </p:nvGrpSpPr>
            <p:grpSpPr bwMode="auto">
              <a:xfrm>
                <a:off x="1857" y="0"/>
                <a:ext cx="1850" cy="403"/>
                <a:chOff x="1857" y="0"/>
                <a:chExt cx="1850" cy="403"/>
              </a:xfrm>
            </p:grpSpPr>
            <p:sp>
              <p:nvSpPr>
                <p:cNvPr id="25649" name="Rectangle 49"/>
                <p:cNvSpPr>
                  <a:spLocks noChangeArrowheads="1"/>
                </p:cNvSpPr>
                <p:nvPr/>
              </p:nvSpPr>
              <p:spPr bwMode="auto">
                <a:xfrm>
                  <a:off x="1857" y="0"/>
                  <a:ext cx="1850" cy="403"/>
                </a:xfrm>
                <a:prstGeom prst="rect">
                  <a:avLst/>
                </a:prstGeom>
                <a:solidFill>
                  <a:srgbClr val="DFDFDF"/>
                </a:solidFill>
                <a:ln w="9525">
                  <a:noFill/>
                  <a:miter lim="800000"/>
                  <a:headEnd/>
                  <a:tailEnd/>
                </a:ln>
                <a:effectLst/>
              </p:spPr>
              <p:txBody>
                <a:bodyPr/>
                <a:lstStyle/>
                <a:p>
                  <a:endParaRPr lang="en-US" dirty="0"/>
                </a:p>
              </p:txBody>
            </p:sp>
            <p:grpSp>
              <p:nvGrpSpPr>
                <p:cNvPr id="7" name="Group 48"/>
                <p:cNvGrpSpPr>
                  <a:grpSpLocks/>
                </p:cNvGrpSpPr>
                <p:nvPr/>
              </p:nvGrpSpPr>
              <p:grpSpPr bwMode="auto">
                <a:xfrm>
                  <a:off x="1857" y="0"/>
                  <a:ext cx="1850" cy="403"/>
                  <a:chOff x="1857" y="0"/>
                  <a:chExt cx="1850" cy="403"/>
                </a:xfrm>
              </p:grpSpPr>
              <p:sp>
                <p:nvSpPr>
                  <p:cNvPr id="25614" name="Rectangle 14"/>
                  <p:cNvSpPr>
                    <a:spLocks noChangeArrowheads="1"/>
                  </p:cNvSpPr>
                  <p:nvPr/>
                </p:nvSpPr>
                <p:spPr bwMode="auto">
                  <a:xfrm>
                    <a:off x="1900" y="0"/>
                    <a:ext cx="1764" cy="403"/>
                  </a:xfrm>
                  <a:prstGeom prst="rect">
                    <a:avLst/>
                  </a:prstGeom>
                  <a:solidFill>
                    <a:srgbClr val="DFDFDF"/>
                  </a:solidFill>
                  <a:ln w="9525">
                    <a:noFill/>
                    <a:miter lim="800000"/>
                    <a:headEnd/>
                    <a:tailEnd/>
                  </a:ln>
                  <a:effectLst/>
                </p:spPr>
                <p:txBody>
                  <a:bodyPr/>
                  <a:lstStyle/>
                  <a:p>
                    <a:r>
                      <a:rPr lang="en-US" sz="1200" b="1" dirty="0">
                        <a:cs typeface="Times New Roman" pitchFamily="18" charset="0"/>
                      </a:rPr>
                      <a:t>Intermediate</a:t>
                    </a:r>
                    <a:endParaRPr lang="en-US" sz="1000" dirty="0">
                      <a:cs typeface="Times New Roman" pitchFamily="18" charset="0"/>
                    </a:endParaRPr>
                  </a:p>
                  <a:p>
                    <a:endParaRPr lang="en-US" sz="2400" dirty="0"/>
                  </a:p>
                </p:txBody>
              </p:sp>
              <p:sp>
                <p:nvSpPr>
                  <p:cNvPr id="25647" name="Rectangle 47"/>
                  <p:cNvSpPr>
                    <a:spLocks noChangeArrowheads="1"/>
                  </p:cNvSpPr>
                  <p:nvPr/>
                </p:nvSpPr>
                <p:spPr bwMode="auto">
                  <a:xfrm>
                    <a:off x="1857" y="0"/>
                    <a:ext cx="1850" cy="403"/>
                  </a:xfrm>
                  <a:prstGeom prst="rect">
                    <a:avLst/>
                  </a:prstGeom>
                  <a:noFill/>
                  <a:ln w="7">
                    <a:solidFill>
                      <a:srgbClr val="A0A0A0"/>
                    </a:solidFill>
                    <a:miter lim="800000"/>
                    <a:headEnd/>
                    <a:tailEnd/>
                  </a:ln>
                  <a:effectLst/>
                </p:spPr>
                <p:txBody>
                  <a:bodyPr/>
                  <a:lstStyle/>
                  <a:p>
                    <a:endParaRPr lang="en-US" dirty="0"/>
                  </a:p>
                </p:txBody>
              </p:sp>
            </p:grpSp>
          </p:grpSp>
          <p:grpSp>
            <p:nvGrpSpPr>
              <p:cNvPr id="8" name="Group 54"/>
              <p:cNvGrpSpPr>
                <a:grpSpLocks/>
              </p:cNvGrpSpPr>
              <p:nvPr/>
            </p:nvGrpSpPr>
            <p:grpSpPr bwMode="auto">
              <a:xfrm>
                <a:off x="3707" y="0"/>
                <a:ext cx="1886" cy="403"/>
                <a:chOff x="3707" y="0"/>
                <a:chExt cx="1886" cy="403"/>
              </a:xfrm>
            </p:grpSpPr>
            <p:sp>
              <p:nvSpPr>
                <p:cNvPr id="25653" name="Rectangle 53"/>
                <p:cNvSpPr>
                  <a:spLocks noChangeArrowheads="1"/>
                </p:cNvSpPr>
                <p:nvPr/>
              </p:nvSpPr>
              <p:spPr bwMode="auto">
                <a:xfrm>
                  <a:off x="3707" y="0"/>
                  <a:ext cx="1886" cy="403"/>
                </a:xfrm>
                <a:prstGeom prst="rect">
                  <a:avLst/>
                </a:prstGeom>
                <a:solidFill>
                  <a:srgbClr val="DFDFDF"/>
                </a:solidFill>
                <a:ln w="9525">
                  <a:noFill/>
                  <a:miter lim="800000"/>
                  <a:headEnd/>
                  <a:tailEnd/>
                </a:ln>
                <a:effectLst/>
              </p:spPr>
              <p:txBody>
                <a:bodyPr/>
                <a:lstStyle/>
                <a:p>
                  <a:endParaRPr lang="en-US" dirty="0"/>
                </a:p>
              </p:txBody>
            </p:sp>
            <p:grpSp>
              <p:nvGrpSpPr>
                <p:cNvPr id="9" name="Group 52"/>
                <p:cNvGrpSpPr>
                  <a:grpSpLocks/>
                </p:cNvGrpSpPr>
                <p:nvPr/>
              </p:nvGrpSpPr>
              <p:grpSpPr bwMode="auto">
                <a:xfrm>
                  <a:off x="3707" y="0"/>
                  <a:ext cx="1886" cy="403"/>
                  <a:chOff x="3707" y="0"/>
                  <a:chExt cx="1886" cy="403"/>
                </a:xfrm>
              </p:grpSpPr>
              <p:sp>
                <p:nvSpPr>
                  <p:cNvPr id="25615" name="Rectangle 15"/>
                  <p:cNvSpPr>
                    <a:spLocks noChangeArrowheads="1"/>
                  </p:cNvSpPr>
                  <p:nvPr/>
                </p:nvSpPr>
                <p:spPr bwMode="auto">
                  <a:xfrm>
                    <a:off x="3750" y="0"/>
                    <a:ext cx="1800" cy="403"/>
                  </a:xfrm>
                  <a:prstGeom prst="rect">
                    <a:avLst/>
                  </a:prstGeom>
                  <a:solidFill>
                    <a:srgbClr val="DFDFDF"/>
                  </a:solidFill>
                  <a:ln w="9525">
                    <a:noFill/>
                    <a:miter lim="800000"/>
                    <a:headEnd/>
                    <a:tailEnd/>
                  </a:ln>
                  <a:effectLst/>
                </p:spPr>
                <p:txBody>
                  <a:bodyPr/>
                  <a:lstStyle/>
                  <a:p>
                    <a:r>
                      <a:rPr lang="en-US" sz="1200" b="1" dirty="0">
                        <a:cs typeface="Times New Roman" pitchFamily="18" charset="0"/>
                      </a:rPr>
                      <a:t>Commencement</a:t>
                    </a:r>
                    <a:endParaRPr lang="en-US" sz="1000" dirty="0">
                      <a:cs typeface="Times New Roman" pitchFamily="18" charset="0"/>
                    </a:endParaRPr>
                  </a:p>
                  <a:p>
                    <a:endParaRPr lang="en-US" sz="2400" dirty="0"/>
                  </a:p>
                </p:txBody>
              </p:sp>
              <p:sp>
                <p:nvSpPr>
                  <p:cNvPr id="25651" name="Rectangle 51"/>
                  <p:cNvSpPr>
                    <a:spLocks noChangeArrowheads="1"/>
                  </p:cNvSpPr>
                  <p:nvPr/>
                </p:nvSpPr>
                <p:spPr bwMode="auto">
                  <a:xfrm>
                    <a:off x="3707" y="0"/>
                    <a:ext cx="1886" cy="403"/>
                  </a:xfrm>
                  <a:prstGeom prst="rect">
                    <a:avLst/>
                  </a:prstGeom>
                  <a:noFill/>
                  <a:ln w="7">
                    <a:solidFill>
                      <a:srgbClr val="A0A0A0"/>
                    </a:solidFill>
                    <a:miter lim="800000"/>
                    <a:headEnd/>
                    <a:tailEnd/>
                  </a:ln>
                  <a:effectLst/>
                </p:spPr>
                <p:txBody>
                  <a:bodyPr/>
                  <a:lstStyle/>
                  <a:p>
                    <a:endParaRPr lang="en-US" dirty="0"/>
                  </a:p>
                </p:txBody>
              </p:sp>
            </p:grpSp>
          </p:grpSp>
          <p:grpSp>
            <p:nvGrpSpPr>
              <p:cNvPr id="10" name="Group 56"/>
              <p:cNvGrpSpPr>
                <a:grpSpLocks/>
              </p:cNvGrpSpPr>
              <p:nvPr/>
            </p:nvGrpSpPr>
            <p:grpSpPr bwMode="auto">
              <a:xfrm>
                <a:off x="0" y="403"/>
                <a:ext cx="1857" cy="500"/>
                <a:chOff x="0" y="403"/>
                <a:chExt cx="1857" cy="500"/>
              </a:xfrm>
            </p:grpSpPr>
            <p:sp>
              <p:nvSpPr>
                <p:cNvPr id="25616" name="Rectangle 16"/>
                <p:cNvSpPr>
                  <a:spLocks noChangeArrowheads="1"/>
                </p:cNvSpPr>
                <p:nvPr/>
              </p:nvSpPr>
              <p:spPr bwMode="auto">
                <a:xfrm>
                  <a:off x="43" y="403"/>
                  <a:ext cx="1771" cy="500"/>
                </a:xfrm>
                <a:prstGeom prst="rect">
                  <a:avLst/>
                </a:prstGeom>
                <a:noFill/>
                <a:ln w="9525">
                  <a:noFill/>
                  <a:miter lim="800000"/>
                  <a:headEnd/>
                  <a:tailEnd/>
                </a:ln>
                <a:effectLst/>
              </p:spPr>
              <p:txBody>
                <a:bodyPr/>
                <a:lstStyle/>
                <a:p>
                  <a:pPr algn="l"/>
                  <a:r>
                    <a:rPr lang="en-US" sz="1100" dirty="0">
                      <a:cs typeface="Times New Roman" pitchFamily="18" charset="0"/>
                    </a:rPr>
                    <a:t>SM.E.1. Conducts a personal assessment of health and safety knowledge and skills</a:t>
                  </a:r>
                  <a:endParaRPr lang="en-US" sz="1000" dirty="0">
                    <a:cs typeface="Times New Roman" pitchFamily="18" charset="0"/>
                  </a:endParaRPr>
                </a:p>
                <a:p>
                  <a:pPr algn="l"/>
                  <a:endParaRPr lang="en-US" sz="2400" dirty="0"/>
                </a:p>
              </p:txBody>
            </p:sp>
            <p:sp>
              <p:nvSpPr>
                <p:cNvPr id="25655" name="Rectangle 55"/>
                <p:cNvSpPr>
                  <a:spLocks noChangeArrowheads="1"/>
                </p:cNvSpPr>
                <p:nvPr/>
              </p:nvSpPr>
              <p:spPr bwMode="auto">
                <a:xfrm>
                  <a:off x="0" y="403"/>
                  <a:ext cx="1857" cy="500"/>
                </a:xfrm>
                <a:prstGeom prst="rect">
                  <a:avLst/>
                </a:prstGeom>
                <a:noFill/>
                <a:ln w="7">
                  <a:solidFill>
                    <a:srgbClr val="A0A0A0"/>
                  </a:solidFill>
                  <a:miter lim="800000"/>
                  <a:headEnd/>
                  <a:tailEnd/>
                </a:ln>
                <a:effectLst/>
              </p:spPr>
              <p:txBody>
                <a:bodyPr/>
                <a:lstStyle/>
                <a:p>
                  <a:endParaRPr lang="en-US" dirty="0"/>
                </a:p>
              </p:txBody>
            </p:sp>
          </p:grpSp>
          <p:grpSp>
            <p:nvGrpSpPr>
              <p:cNvPr id="11" name="Group 58"/>
              <p:cNvGrpSpPr>
                <a:grpSpLocks/>
              </p:cNvGrpSpPr>
              <p:nvPr/>
            </p:nvGrpSpPr>
            <p:grpSpPr bwMode="auto">
              <a:xfrm>
                <a:off x="1857" y="403"/>
                <a:ext cx="1850" cy="500"/>
                <a:chOff x="1857" y="403"/>
                <a:chExt cx="1850" cy="500"/>
              </a:xfrm>
            </p:grpSpPr>
            <p:sp>
              <p:nvSpPr>
                <p:cNvPr id="25617" name="Rectangle 17"/>
                <p:cNvSpPr>
                  <a:spLocks noChangeArrowheads="1"/>
                </p:cNvSpPr>
                <p:nvPr/>
              </p:nvSpPr>
              <p:spPr bwMode="auto">
                <a:xfrm>
                  <a:off x="1900" y="403"/>
                  <a:ext cx="1764" cy="500"/>
                </a:xfrm>
                <a:prstGeom prst="rect">
                  <a:avLst/>
                </a:prstGeom>
                <a:noFill/>
                <a:ln w="9525">
                  <a:noFill/>
                  <a:miter lim="800000"/>
                  <a:headEnd/>
                  <a:tailEnd/>
                </a:ln>
                <a:effectLst/>
              </p:spPr>
              <p:txBody>
                <a:bodyPr/>
                <a:lstStyle/>
                <a:p>
                  <a:pPr algn="l"/>
                  <a:r>
                    <a:rPr lang="en-US" sz="1100" dirty="0">
                      <a:cs typeface="Times New Roman" pitchFamily="18" charset="0"/>
                    </a:rPr>
                    <a:t>SM.I.1. Conducts a personal assessment of health and safety knowledge and skills</a:t>
                  </a:r>
                  <a:endParaRPr lang="en-US" sz="1000" dirty="0">
                    <a:cs typeface="Times New Roman" pitchFamily="18" charset="0"/>
                  </a:endParaRPr>
                </a:p>
                <a:p>
                  <a:pPr algn="l"/>
                  <a:endParaRPr lang="en-US" sz="2400" dirty="0"/>
                </a:p>
              </p:txBody>
            </p:sp>
            <p:sp>
              <p:nvSpPr>
                <p:cNvPr id="25657" name="Rectangle 57"/>
                <p:cNvSpPr>
                  <a:spLocks noChangeArrowheads="1"/>
                </p:cNvSpPr>
                <p:nvPr/>
              </p:nvSpPr>
              <p:spPr bwMode="auto">
                <a:xfrm>
                  <a:off x="1857" y="403"/>
                  <a:ext cx="1850" cy="500"/>
                </a:xfrm>
                <a:prstGeom prst="rect">
                  <a:avLst/>
                </a:prstGeom>
                <a:noFill/>
                <a:ln w="7">
                  <a:solidFill>
                    <a:srgbClr val="A0A0A0"/>
                  </a:solidFill>
                  <a:miter lim="800000"/>
                  <a:headEnd/>
                  <a:tailEnd/>
                </a:ln>
                <a:effectLst/>
              </p:spPr>
              <p:txBody>
                <a:bodyPr/>
                <a:lstStyle/>
                <a:p>
                  <a:endParaRPr lang="en-US" dirty="0"/>
                </a:p>
              </p:txBody>
            </p:sp>
          </p:grpSp>
          <p:grpSp>
            <p:nvGrpSpPr>
              <p:cNvPr id="12" name="Group 60"/>
              <p:cNvGrpSpPr>
                <a:grpSpLocks/>
              </p:cNvGrpSpPr>
              <p:nvPr/>
            </p:nvGrpSpPr>
            <p:grpSpPr bwMode="auto">
              <a:xfrm>
                <a:off x="3707" y="403"/>
                <a:ext cx="1886" cy="500"/>
                <a:chOff x="3707" y="403"/>
                <a:chExt cx="1886" cy="500"/>
              </a:xfrm>
            </p:grpSpPr>
            <p:sp>
              <p:nvSpPr>
                <p:cNvPr id="25618" name="Rectangle 18"/>
                <p:cNvSpPr>
                  <a:spLocks noChangeArrowheads="1"/>
                </p:cNvSpPr>
                <p:nvPr/>
              </p:nvSpPr>
              <p:spPr bwMode="auto">
                <a:xfrm>
                  <a:off x="3750" y="403"/>
                  <a:ext cx="1800" cy="500"/>
                </a:xfrm>
                <a:prstGeom prst="rect">
                  <a:avLst/>
                </a:prstGeom>
                <a:noFill/>
                <a:ln w="9525">
                  <a:noFill/>
                  <a:miter lim="800000"/>
                  <a:headEnd/>
                  <a:tailEnd/>
                </a:ln>
                <a:effectLst/>
              </p:spPr>
              <p:txBody>
                <a:bodyPr/>
                <a:lstStyle/>
                <a:p>
                  <a:pPr algn="l"/>
                  <a:r>
                    <a:rPr lang="en-US" sz="1100" dirty="0">
                      <a:cs typeface="Times New Roman" pitchFamily="18" charset="0"/>
                    </a:rPr>
                    <a:t>SM.C.1.  Conducts a personal assessment of health and safety knowledge and skills</a:t>
                  </a:r>
                  <a:endParaRPr lang="en-US" sz="1000" dirty="0">
                    <a:cs typeface="Times New Roman" pitchFamily="18" charset="0"/>
                  </a:endParaRPr>
                </a:p>
                <a:p>
                  <a:pPr algn="l"/>
                  <a:endParaRPr lang="en-US" sz="2400" dirty="0"/>
                </a:p>
              </p:txBody>
            </p:sp>
            <p:sp>
              <p:nvSpPr>
                <p:cNvPr id="25659" name="Rectangle 59"/>
                <p:cNvSpPr>
                  <a:spLocks noChangeArrowheads="1"/>
                </p:cNvSpPr>
                <p:nvPr/>
              </p:nvSpPr>
              <p:spPr bwMode="auto">
                <a:xfrm>
                  <a:off x="3707" y="403"/>
                  <a:ext cx="1886" cy="500"/>
                </a:xfrm>
                <a:prstGeom prst="rect">
                  <a:avLst/>
                </a:prstGeom>
                <a:noFill/>
                <a:ln w="7">
                  <a:solidFill>
                    <a:srgbClr val="A0A0A0"/>
                  </a:solidFill>
                  <a:miter lim="800000"/>
                  <a:headEnd/>
                  <a:tailEnd/>
                </a:ln>
                <a:effectLst/>
              </p:spPr>
              <p:txBody>
                <a:bodyPr/>
                <a:lstStyle/>
                <a:p>
                  <a:endParaRPr lang="en-US" dirty="0"/>
                </a:p>
              </p:txBody>
            </p:sp>
          </p:grpSp>
          <p:grpSp>
            <p:nvGrpSpPr>
              <p:cNvPr id="13" name="Group 62"/>
              <p:cNvGrpSpPr>
                <a:grpSpLocks/>
              </p:cNvGrpSpPr>
              <p:nvPr/>
            </p:nvGrpSpPr>
            <p:grpSpPr bwMode="auto">
              <a:xfrm>
                <a:off x="0" y="903"/>
                <a:ext cx="1857" cy="606"/>
                <a:chOff x="0" y="903"/>
                <a:chExt cx="1857" cy="606"/>
              </a:xfrm>
            </p:grpSpPr>
            <p:sp>
              <p:nvSpPr>
                <p:cNvPr id="25619" name="Rectangle 19"/>
                <p:cNvSpPr>
                  <a:spLocks noChangeArrowheads="1"/>
                </p:cNvSpPr>
                <p:nvPr/>
              </p:nvSpPr>
              <p:spPr bwMode="auto">
                <a:xfrm>
                  <a:off x="43" y="903"/>
                  <a:ext cx="1771" cy="606"/>
                </a:xfrm>
                <a:prstGeom prst="rect">
                  <a:avLst/>
                </a:prstGeom>
                <a:noFill/>
                <a:ln w="9525">
                  <a:noFill/>
                  <a:miter lim="800000"/>
                  <a:headEnd/>
                  <a:tailEnd/>
                </a:ln>
                <a:effectLst/>
              </p:spPr>
              <p:txBody>
                <a:bodyPr/>
                <a:lstStyle/>
                <a:p>
                  <a:pPr algn="l"/>
                  <a:r>
                    <a:rPr lang="en-US" sz="1100" dirty="0">
                      <a:cs typeface="Times New Roman" pitchFamily="18" charset="0"/>
                    </a:rPr>
                    <a:t>SM.E.2.  Identifies the attributes (knowledge, skills, competencies) of a safe and healthy person</a:t>
                  </a:r>
                  <a:endParaRPr lang="en-US" sz="1000" dirty="0">
                    <a:cs typeface="Times New Roman" pitchFamily="18" charset="0"/>
                  </a:endParaRPr>
                </a:p>
                <a:p>
                  <a:pPr algn="l"/>
                  <a:endParaRPr lang="en-US" sz="2400" dirty="0"/>
                </a:p>
              </p:txBody>
            </p:sp>
            <p:sp>
              <p:nvSpPr>
                <p:cNvPr id="25661" name="Rectangle 61"/>
                <p:cNvSpPr>
                  <a:spLocks noChangeArrowheads="1"/>
                </p:cNvSpPr>
                <p:nvPr/>
              </p:nvSpPr>
              <p:spPr bwMode="auto">
                <a:xfrm>
                  <a:off x="0" y="903"/>
                  <a:ext cx="1857" cy="606"/>
                </a:xfrm>
                <a:prstGeom prst="rect">
                  <a:avLst/>
                </a:prstGeom>
                <a:noFill/>
                <a:ln w="7">
                  <a:solidFill>
                    <a:srgbClr val="A0A0A0"/>
                  </a:solidFill>
                  <a:miter lim="800000"/>
                  <a:headEnd/>
                  <a:tailEnd/>
                </a:ln>
                <a:effectLst/>
              </p:spPr>
              <p:txBody>
                <a:bodyPr/>
                <a:lstStyle/>
                <a:p>
                  <a:endParaRPr lang="en-US" dirty="0"/>
                </a:p>
              </p:txBody>
            </p:sp>
          </p:grpSp>
          <p:grpSp>
            <p:nvGrpSpPr>
              <p:cNvPr id="14" name="Group 64"/>
              <p:cNvGrpSpPr>
                <a:grpSpLocks/>
              </p:cNvGrpSpPr>
              <p:nvPr/>
            </p:nvGrpSpPr>
            <p:grpSpPr bwMode="auto">
              <a:xfrm>
                <a:off x="1857" y="903"/>
                <a:ext cx="1850" cy="606"/>
                <a:chOff x="1857" y="903"/>
                <a:chExt cx="1850" cy="606"/>
              </a:xfrm>
            </p:grpSpPr>
            <p:sp>
              <p:nvSpPr>
                <p:cNvPr id="25620" name="Rectangle 20"/>
                <p:cNvSpPr>
                  <a:spLocks noChangeArrowheads="1"/>
                </p:cNvSpPr>
                <p:nvPr/>
              </p:nvSpPr>
              <p:spPr bwMode="auto">
                <a:xfrm>
                  <a:off x="1900" y="903"/>
                  <a:ext cx="1764" cy="606"/>
                </a:xfrm>
                <a:prstGeom prst="rect">
                  <a:avLst/>
                </a:prstGeom>
                <a:noFill/>
                <a:ln w="9525">
                  <a:noFill/>
                  <a:miter lim="800000"/>
                  <a:headEnd/>
                  <a:tailEnd/>
                </a:ln>
                <a:effectLst/>
              </p:spPr>
              <p:txBody>
                <a:bodyPr/>
                <a:lstStyle/>
                <a:p>
                  <a:pPr algn="l"/>
                  <a:r>
                    <a:rPr lang="en-US" sz="1100" dirty="0">
                      <a:cs typeface="Times New Roman" pitchFamily="18" charset="0"/>
                    </a:rPr>
                    <a:t>SM.I.2.  Explores the attributes (knowledge, skills, competencies) of a safe and healthy person  </a:t>
                  </a:r>
                  <a:endParaRPr lang="en-US" sz="1000" dirty="0">
                    <a:cs typeface="Times New Roman" pitchFamily="18" charset="0"/>
                  </a:endParaRPr>
                </a:p>
                <a:p>
                  <a:pPr algn="l"/>
                  <a:endParaRPr lang="en-US" sz="2400" dirty="0"/>
                </a:p>
              </p:txBody>
            </p:sp>
            <p:sp>
              <p:nvSpPr>
                <p:cNvPr id="25663" name="Rectangle 63"/>
                <p:cNvSpPr>
                  <a:spLocks noChangeArrowheads="1"/>
                </p:cNvSpPr>
                <p:nvPr/>
              </p:nvSpPr>
              <p:spPr bwMode="auto">
                <a:xfrm>
                  <a:off x="1857" y="903"/>
                  <a:ext cx="1850" cy="606"/>
                </a:xfrm>
                <a:prstGeom prst="rect">
                  <a:avLst/>
                </a:prstGeom>
                <a:noFill/>
                <a:ln w="7">
                  <a:solidFill>
                    <a:srgbClr val="A0A0A0"/>
                  </a:solidFill>
                  <a:miter lim="800000"/>
                  <a:headEnd/>
                  <a:tailEnd/>
                </a:ln>
                <a:effectLst/>
              </p:spPr>
              <p:txBody>
                <a:bodyPr/>
                <a:lstStyle/>
                <a:p>
                  <a:endParaRPr lang="en-US" dirty="0"/>
                </a:p>
              </p:txBody>
            </p:sp>
          </p:grpSp>
          <p:grpSp>
            <p:nvGrpSpPr>
              <p:cNvPr id="15" name="Group 66"/>
              <p:cNvGrpSpPr>
                <a:grpSpLocks/>
              </p:cNvGrpSpPr>
              <p:nvPr/>
            </p:nvGrpSpPr>
            <p:grpSpPr bwMode="auto">
              <a:xfrm>
                <a:off x="3707" y="903"/>
                <a:ext cx="1886" cy="606"/>
                <a:chOff x="3707" y="903"/>
                <a:chExt cx="1886" cy="606"/>
              </a:xfrm>
            </p:grpSpPr>
            <p:sp>
              <p:nvSpPr>
                <p:cNvPr id="25621" name="Rectangle 21"/>
                <p:cNvSpPr>
                  <a:spLocks noChangeArrowheads="1"/>
                </p:cNvSpPr>
                <p:nvPr/>
              </p:nvSpPr>
              <p:spPr bwMode="auto">
                <a:xfrm>
                  <a:off x="3750" y="903"/>
                  <a:ext cx="1800" cy="606"/>
                </a:xfrm>
                <a:prstGeom prst="rect">
                  <a:avLst/>
                </a:prstGeom>
                <a:noFill/>
                <a:ln w="9525">
                  <a:noFill/>
                  <a:miter lim="800000"/>
                  <a:headEnd/>
                  <a:tailEnd/>
                </a:ln>
                <a:effectLst/>
              </p:spPr>
              <p:txBody>
                <a:bodyPr/>
                <a:lstStyle/>
                <a:p>
                  <a:pPr algn="l"/>
                  <a:r>
                    <a:rPr lang="en-US" sz="1100" dirty="0">
                      <a:cs typeface="Times New Roman" pitchFamily="18" charset="0"/>
                    </a:rPr>
                    <a:t>SM.C.2.  Analyzes the attributes (knowledge, skills, competencies) of a safe and healthy person   </a:t>
                  </a:r>
                  <a:endParaRPr lang="en-US" sz="1000" dirty="0">
                    <a:cs typeface="Times New Roman" pitchFamily="18" charset="0"/>
                  </a:endParaRPr>
                </a:p>
                <a:p>
                  <a:pPr algn="l"/>
                  <a:endParaRPr lang="en-US" sz="2400" dirty="0"/>
                </a:p>
              </p:txBody>
            </p:sp>
            <p:sp>
              <p:nvSpPr>
                <p:cNvPr id="25665" name="Rectangle 65"/>
                <p:cNvSpPr>
                  <a:spLocks noChangeArrowheads="1"/>
                </p:cNvSpPr>
                <p:nvPr/>
              </p:nvSpPr>
              <p:spPr bwMode="auto">
                <a:xfrm>
                  <a:off x="3707" y="903"/>
                  <a:ext cx="1886" cy="606"/>
                </a:xfrm>
                <a:prstGeom prst="rect">
                  <a:avLst/>
                </a:prstGeom>
                <a:noFill/>
                <a:ln w="7">
                  <a:solidFill>
                    <a:srgbClr val="A0A0A0"/>
                  </a:solidFill>
                  <a:miter lim="800000"/>
                  <a:headEnd/>
                  <a:tailEnd/>
                </a:ln>
                <a:effectLst/>
              </p:spPr>
              <p:txBody>
                <a:bodyPr/>
                <a:lstStyle/>
                <a:p>
                  <a:endParaRPr lang="en-US" dirty="0"/>
                </a:p>
              </p:txBody>
            </p:sp>
          </p:grpSp>
          <p:grpSp>
            <p:nvGrpSpPr>
              <p:cNvPr id="16" name="Group 68"/>
              <p:cNvGrpSpPr>
                <a:grpSpLocks/>
              </p:cNvGrpSpPr>
              <p:nvPr/>
            </p:nvGrpSpPr>
            <p:grpSpPr bwMode="auto">
              <a:xfrm>
                <a:off x="0" y="1509"/>
                <a:ext cx="1857" cy="712"/>
                <a:chOff x="0" y="1509"/>
                <a:chExt cx="1857" cy="712"/>
              </a:xfrm>
            </p:grpSpPr>
            <p:sp>
              <p:nvSpPr>
                <p:cNvPr id="25622" name="Rectangle 22"/>
                <p:cNvSpPr>
                  <a:spLocks noChangeArrowheads="1"/>
                </p:cNvSpPr>
                <p:nvPr/>
              </p:nvSpPr>
              <p:spPr bwMode="auto">
                <a:xfrm>
                  <a:off x="43" y="1509"/>
                  <a:ext cx="1771" cy="712"/>
                </a:xfrm>
                <a:prstGeom prst="rect">
                  <a:avLst/>
                </a:prstGeom>
                <a:noFill/>
                <a:ln w="9525">
                  <a:noFill/>
                  <a:miter lim="800000"/>
                  <a:headEnd/>
                  <a:tailEnd/>
                </a:ln>
                <a:effectLst/>
              </p:spPr>
              <p:txBody>
                <a:bodyPr/>
                <a:lstStyle/>
                <a:p>
                  <a:pPr algn="l"/>
                  <a:r>
                    <a:rPr lang="en-US" sz="1100" dirty="0">
                      <a:cs typeface="Times New Roman" pitchFamily="18" charset="0"/>
                    </a:rPr>
                    <a:t>SM.E.3.  Compares the personal assessment results to the healthy attributes to identify personal health and safety strengths and needs (may need adult assistance)</a:t>
                  </a:r>
                  <a:endParaRPr lang="en-US" sz="1000" dirty="0">
                    <a:cs typeface="Times New Roman" pitchFamily="18" charset="0"/>
                  </a:endParaRPr>
                </a:p>
                <a:p>
                  <a:pPr algn="l"/>
                  <a:endParaRPr lang="en-US" sz="2400" dirty="0"/>
                </a:p>
              </p:txBody>
            </p:sp>
            <p:sp>
              <p:nvSpPr>
                <p:cNvPr id="25667" name="Rectangle 67"/>
                <p:cNvSpPr>
                  <a:spLocks noChangeArrowheads="1"/>
                </p:cNvSpPr>
                <p:nvPr/>
              </p:nvSpPr>
              <p:spPr bwMode="auto">
                <a:xfrm>
                  <a:off x="0" y="1509"/>
                  <a:ext cx="1857" cy="712"/>
                </a:xfrm>
                <a:prstGeom prst="rect">
                  <a:avLst/>
                </a:prstGeom>
                <a:noFill/>
                <a:ln w="7">
                  <a:solidFill>
                    <a:srgbClr val="A0A0A0"/>
                  </a:solidFill>
                  <a:miter lim="800000"/>
                  <a:headEnd/>
                  <a:tailEnd/>
                </a:ln>
                <a:effectLst/>
              </p:spPr>
              <p:txBody>
                <a:bodyPr/>
                <a:lstStyle/>
                <a:p>
                  <a:endParaRPr lang="en-US" dirty="0"/>
                </a:p>
              </p:txBody>
            </p:sp>
          </p:grpSp>
          <p:grpSp>
            <p:nvGrpSpPr>
              <p:cNvPr id="17" name="Group 70"/>
              <p:cNvGrpSpPr>
                <a:grpSpLocks/>
              </p:cNvGrpSpPr>
              <p:nvPr/>
            </p:nvGrpSpPr>
            <p:grpSpPr bwMode="auto">
              <a:xfrm>
                <a:off x="1857" y="1509"/>
                <a:ext cx="1850" cy="712"/>
                <a:chOff x="1857" y="1509"/>
                <a:chExt cx="1850" cy="712"/>
              </a:xfrm>
            </p:grpSpPr>
            <p:sp>
              <p:nvSpPr>
                <p:cNvPr id="25623" name="Rectangle 23"/>
                <p:cNvSpPr>
                  <a:spLocks noChangeArrowheads="1"/>
                </p:cNvSpPr>
                <p:nvPr/>
              </p:nvSpPr>
              <p:spPr bwMode="auto">
                <a:xfrm>
                  <a:off x="1900" y="1509"/>
                  <a:ext cx="1764" cy="712"/>
                </a:xfrm>
                <a:prstGeom prst="rect">
                  <a:avLst/>
                </a:prstGeom>
                <a:noFill/>
                <a:ln w="9525">
                  <a:noFill/>
                  <a:miter lim="800000"/>
                  <a:headEnd/>
                  <a:tailEnd/>
                </a:ln>
                <a:effectLst/>
              </p:spPr>
              <p:txBody>
                <a:bodyPr/>
                <a:lstStyle/>
                <a:p>
                  <a:pPr algn="l"/>
                  <a:r>
                    <a:rPr lang="en-US" sz="1100" dirty="0">
                      <a:cs typeface="Times New Roman" pitchFamily="18" charset="0"/>
                    </a:rPr>
                    <a:t>SM.I.3.  Compares and analyzes the personal assessment to the healthy attributes to identify personal health and safety strengths and needs</a:t>
                  </a:r>
                  <a:endParaRPr lang="en-US" sz="1000" dirty="0">
                    <a:cs typeface="Times New Roman" pitchFamily="18" charset="0"/>
                  </a:endParaRPr>
                </a:p>
                <a:p>
                  <a:pPr algn="l"/>
                  <a:endParaRPr lang="en-US" sz="2400" dirty="0"/>
                </a:p>
              </p:txBody>
            </p:sp>
            <p:sp>
              <p:nvSpPr>
                <p:cNvPr id="25669" name="Rectangle 69"/>
                <p:cNvSpPr>
                  <a:spLocks noChangeArrowheads="1"/>
                </p:cNvSpPr>
                <p:nvPr/>
              </p:nvSpPr>
              <p:spPr bwMode="auto">
                <a:xfrm>
                  <a:off x="1857" y="1509"/>
                  <a:ext cx="1850" cy="712"/>
                </a:xfrm>
                <a:prstGeom prst="rect">
                  <a:avLst/>
                </a:prstGeom>
                <a:noFill/>
                <a:ln w="7">
                  <a:solidFill>
                    <a:srgbClr val="A0A0A0"/>
                  </a:solidFill>
                  <a:miter lim="800000"/>
                  <a:headEnd/>
                  <a:tailEnd/>
                </a:ln>
                <a:effectLst/>
              </p:spPr>
              <p:txBody>
                <a:bodyPr/>
                <a:lstStyle/>
                <a:p>
                  <a:endParaRPr lang="en-US" dirty="0"/>
                </a:p>
              </p:txBody>
            </p:sp>
          </p:grpSp>
          <p:grpSp>
            <p:nvGrpSpPr>
              <p:cNvPr id="18" name="Group 72"/>
              <p:cNvGrpSpPr>
                <a:grpSpLocks/>
              </p:cNvGrpSpPr>
              <p:nvPr/>
            </p:nvGrpSpPr>
            <p:grpSpPr bwMode="auto">
              <a:xfrm>
                <a:off x="3707" y="1509"/>
                <a:ext cx="1886" cy="712"/>
                <a:chOff x="3707" y="1509"/>
                <a:chExt cx="1886" cy="712"/>
              </a:xfrm>
            </p:grpSpPr>
            <p:sp>
              <p:nvSpPr>
                <p:cNvPr id="25624" name="Rectangle 24"/>
                <p:cNvSpPr>
                  <a:spLocks noChangeArrowheads="1"/>
                </p:cNvSpPr>
                <p:nvPr/>
              </p:nvSpPr>
              <p:spPr bwMode="auto">
                <a:xfrm>
                  <a:off x="3750" y="1509"/>
                  <a:ext cx="1800" cy="712"/>
                </a:xfrm>
                <a:prstGeom prst="rect">
                  <a:avLst/>
                </a:prstGeom>
                <a:noFill/>
                <a:ln w="9525">
                  <a:noFill/>
                  <a:miter lim="800000"/>
                  <a:headEnd/>
                  <a:tailEnd/>
                </a:ln>
                <a:effectLst/>
              </p:spPr>
              <p:txBody>
                <a:bodyPr/>
                <a:lstStyle/>
                <a:p>
                  <a:pPr algn="l"/>
                  <a:r>
                    <a:rPr lang="en-US" sz="1100" dirty="0">
                      <a:cs typeface="Times New Roman" pitchFamily="18" charset="0"/>
                    </a:rPr>
                    <a:t>SM.C.3.  Compares and analyzes the personal assessment to the healthy attributes to identify personal health and safety strengths and needs</a:t>
                  </a:r>
                  <a:endParaRPr lang="en-US" sz="1000" dirty="0">
                    <a:cs typeface="Times New Roman" pitchFamily="18" charset="0"/>
                  </a:endParaRPr>
                </a:p>
                <a:p>
                  <a:pPr algn="l"/>
                  <a:endParaRPr lang="en-US" sz="2400" dirty="0"/>
                </a:p>
              </p:txBody>
            </p:sp>
            <p:sp>
              <p:nvSpPr>
                <p:cNvPr id="25671" name="Rectangle 71"/>
                <p:cNvSpPr>
                  <a:spLocks noChangeArrowheads="1"/>
                </p:cNvSpPr>
                <p:nvPr/>
              </p:nvSpPr>
              <p:spPr bwMode="auto">
                <a:xfrm>
                  <a:off x="3707" y="1509"/>
                  <a:ext cx="1886" cy="712"/>
                </a:xfrm>
                <a:prstGeom prst="rect">
                  <a:avLst/>
                </a:prstGeom>
                <a:noFill/>
                <a:ln w="7">
                  <a:solidFill>
                    <a:srgbClr val="A0A0A0"/>
                  </a:solidFill>
                  <a:miter lim="800000"/>
                  <a:headEnd/>
                  <a:tailEnd/>
                </a:ln>
                <a:effectLst/>
              </p:spPr>
              <p:txBody>
                <a:bodyPr/>
                <a:lstStyle/>
                <a:p>
                  <a:endParaRPr lang="en-US" dirty="0"/>
                </a:p>
              </p:txBody>
            </p:sp>
          </p:grpSp>
          <p:grpSp>
            <p:nvGrpSpPr>
              <p:cNvPr id="19" name="Group 74"/>
              <p:cNvGrpSpPr>
                <a:grpSpLocks/>
              </p:cNvGrpSpPr>
              <p:nvPr/>
            </p:nvGrpSpPr>
            <p:grpSpPr bwMode="auto">
              <a:xfrm>
                <a:off x="0" y="2221"/>
                <a:ext cx="1857" cy="606"/>
                <a:chOff x="0" y="2221"/>
                <a:chExt cx="1857" cy="606"/>
              </a:xfrm>
            </p:grpSpPr>
            <p:sp>
              <p:nvSpPr>
                <p:cNvPr id="25625" name="Rectangle 25"/>
                <p:cNvSpPr>
                  <a:spLocks noChangeArrowheads="1"/>
                </p:cNvSpPr>
                <p:nvPr/>
              </p:nvSpPr>
              <p:spPr bwMode="auto">
                <a:xfrm>
                  <a:off x="43" y="2221"/>
                  <a:ext cx="1771" cy="606"/>
                </a:xfrm>
                <a:prstGeom prst="rect">
                  <a:avLst/>
                </a:prstGeom>
                <a:noFill/>
                <a:ln w="9525">
                  <a:noFill/>
                  <a:miter lim="800000"/>
                  <a:headEnd/>
                  <a:tailEnd/>
                </a:ln>
                <a:effectLst/>
              </p:spPr>
              <p:txBody>
                <a:bodyPr/>
                <a:lstStyle/>
                <a:p>
                  <a:pPr algn="l"/>
                  <a:r>
                    <a:rPr lang="en-US" sz="1100" dirty="0">
                      <a:cs typeface="Times New Roman" pitchFamily="18" charset="0"/>
                    </a:rPr>
                    <a:t>SM.E.4. Explores the benefits and harmful consequences of behaviors based on the  personal health and safety assessment </a:t>
                  </a:r>
                  <a:endParaRPr lang="en-US" sz="1000" dirty="0">
                    <a:cs typeface="Times New Roman" pitchFamily="18" charset="0"/>
                  </a:endParaRPr>
                </a:p>
                <a:p>
                  <a:pPr algn="l"/>
                  <a:endParaRPr lang="en-US" sz="2400" dirty="0"/>
                </a:p>
              </p:txBody>
            </p:sp>
            <p:sp>
              <p:nvSpPr>
                <p:cNvPr id="25673" name="Rectangle 73"/>
                <p:cNvSpPr>
                  <a:spLocks noChangeArrowheads="1"/>
                </p:cNvSpPr>
                <p:nvPr/>
              </p:nvSpPr>
              <p:spPr bwMode="auto">
                <a:xfrm>
                  <a:off x="0" y="2221"/>
                  <a:ext cx="1857" cy="606"/>
                </a:xfrm>
                <a:prstGeom prst="rect">
                  <a:avLst/>
                </a:prstGeom>
                <a:noFill/>
                <a:ln w="7">
                  <a:solidFill>
                    <a:srgbClr val="A0A0A0"/>
                  </a:solidFill>
                  <a:miter lim="800000"/>
                  <a:headEnd/>
                  <a:tailEnd/>
                </a:ln>
                <a:effectLst/>
              </p:spPr>
              <p:txBody>
                <a:bodyPr/>
                <a:lstStyle/>
                <a:p>
                  <a:endParaRPr lang="en-US" dirty="0"/>
                </a:p>
              </p:txBody>
            </p:sp>
          </p:grpSp>
          <p:grpSp>
            <p:nvGrpSpPr>
              <p:cNvPr id="20" name="Group 76"/>
              <p:cNvGrpSpPr>
                <a:grpSpLocks/>
              </p:cNvGrpSpPr>
              <p:nvPr/>
            </p:nvGrpSpPr>
            <p:grpSpPr bwMode="auto">
              <a:xfrm>
                <a:off x="1857" y="2221"/>
                <a:ext cx="1850" cy="606"/>
                <a:chOff x="1857" y="2221"/>
                <a:chExt cx="1850" cy="606"/>
              </a:xfrm>
            </p:grpSpPr>
            <p:sp>
              <p:nvSpPr>
                <p:cNvPr id="25626" name="Rectangle 26"/>
                <p:cNvSpPr>
                  <a:spLocks noChangeArrowheads="1"/>
                </p:cNvSpPr>
                <p:nvPr/>
              </p:nvSpPr>
              <p:spPr bwMode="auto">
                <a:xfrm>
                  <a:off x="1900" y="2221"/>
                  <a:ext cx="1764" cy="606"/>
                </a:xfrm>
                <a:prstGeom prst="rect">
                  <a:avLst/>
                </a:prstGeom>
                <a:noFill/>
                <a:ln w="9525">
                  <a:noFill/>
                  <a:miter lim="800000"/>
                  <a:headEnd/>
                  <a:tailEnd/>
                </a:ln>
                <a:effectLst/>
              </p:spPr>
              <p:txBody>
                <a:bodyPr/>
                <a:lstStyle/>
                <a:p>
                  <a:pPr algn="l"/>
                  <a:r>
                    <a:rPr lang="en-US" sz="1100" dirty="0">
                      <a:cs typeface="Times New Roman" pitchFamily="18" charset="0"/>
                    </a:rPr>
                    <a:t>SM.I.4. Predicts short and long term benefits and harmful consequences of  behaviors based on the personal health and safety assessment</a:t>
                  </a:r>
                  <a:endParaRPr lang="en-US" sz="1000" dirty="0">
                    <a:cs typeface="Times New Roman" pitchFamily="18" charset="0"/>
                  </a:endParaRPr>
                </a:p>
                <a:p>
                  <a:pPr algn="l"/>
                  <a:endParaRPr lang="en-US" sz="2400" dirty="0"/>
                </a:p>
              </p:txBody>
            </p:sp>
            <p:sp>
              <p:nvSpPr>
                <p:cNvPr id="25675" name="Rectangle 75"/>
                <p:cNvSpPr>
                  <a:spLocks noChangeArrowheads="1"/>
                </p:cNvSpPr>
                <p:nvPr/>
              </p:nvSpPr>
              <p:spPr bwMode="auto">
                <a:xfrm>
                  <a:off x="1857" y="2221"/>
                  <a:ext cx="1850" cy="606"/>
                </a:xfrm>
                <a:prstGeom prst="rect">
                  <a:avLst/>
                </a:prstGeom>
                <a:noFill/>
                <a:ln w="7">
                  <a:solidFill>
                    <a:srgbClr val="A0A0A0"/>
                  </a:solidFill>
                  <a:miter lim="800000"/>
                  <a:headEnd/>
                  <a:tailEnd/>
                </a:ln>
                <a:effectLst/>
              </p:spPr>
              <p:txBody>
                <a:bodyPr/>
                <a:lstStyle/>
                <a:p>
                  <a:endParaRPr lang="en-US" dirty="0"/>
                </a:p>
              </p:txBody>
            </p:sp>
          </p:grpSp>
          <p:grpSp>
            <p:nvGrpSpPr>
              <p:cNvPr id="21" name="Group 78"/>
              <p:cNvGrpSpPr>
                <a:grpSpLocks/>
              </p:cNvGrpSpPr>
              <p:nvPr/>
            </p:nvGrpSpPr>
            <p:grpSpPr bwMode="auto">
              <a:xfrm>
                <a:off x="3707" y="2221"/>
                <a:ext cx="1886" cy="606"/>
                <a:chOff x="3707" y="2221"/>
                <a:chExt cx="1886" cy="606"/>
              </a:xfrm>
            </p:grpSpPr>
            <p:sp>
              <p:nvSpPr>
                <p:cNvPr id="25627" name="Rectangle 27"/>
                <p:cNvSpPr>
                  <a:spLocks noChangeArrowheads="1"/>
                </p:cNvSpPr>
                <p:nvPr/>
              </p:nvSpPr>
              <p:spPr bwMode="auto">
                <a:xfrm>
                  <a:off x="3750" y="2221"/>
                  <a:ext cx="1800" cy="606"/>
                </a:xfrm>
                <a:prstGeom prst="rect">
                  <a:avLst/>
                </a:prstGeom>
                <a:noFill/>
                <a:ln w="9525">
                  <a:noFill/>
                  <a:miter lim="800000"/>
                  <a:headEnd/>
                  <a:tailEnd/>
                </a:ln>
                <a:effectLst/>
              </p:spPr>
              <p:txBody>
                <a:bodyPr/>
                <a:lstStyle/>
                <a:p>
                  <a:pPr algn="l"/>
                  <a:r>
                    <a:rPr lang="en-US" sz="1100" dirty="0">
                      <a:cs typeface="Times New Roman" pitchFamily="18" charset="0"/>
                    </a:rPr>
                    <a:t>SM.C.4. Predicts short and long term benefits and harmful consequences of behaviors based on the personal health and safety assessment</a:t>
                  </a:r>
                  <a:endParaRPr lang="en-US" sz="1000" dirty="0">
                    <a:cs typeface="Times New Roman" pitchFamily="18" charset="0"/>
                  </a:endParaRPr>
                </a:p>
                <a:p>
                  <a:pPr algn="l"/>
                  <a:endParaRPr lang="en-US" sz="2400" dirty="0"/>
                </a:p>
              </p:txBody>
            </p:sp>
            <p:sp>
              <p:nvSpPr>
                <p:cNvPr id="25677" name="Rectangle 77"/>
                <p:cNvSpPr>
                  <a:spLocks noChangeArrowheads="1"/>
                </p:cNvSpPr>
                <p:nvPr/>
              </p:nvSpPr>
              <p:spPr bwMode="auto">
                <a:xfrm>
                  <a:off x="3707" y="2221"/>
                  <a:ext cx="1886" cy="606"/>
                </a:xfrm>
                <a:prstGeom prst="rect">
                  <a:avLst/>
                </a:prstGeom>
                <a:noFill/>
                <a:ln w="7">
                  <a:solidFill>
                    <a:srgbClr val="A0A0A0"/>
                  </a:solidFill>
                  <a:miter lim="800000"/>
                  <a:headEnd/>
                  <a:tailEnd/>
                </a:ln>
                <a:effectLst/>
              </p:spPr>
              <p:txBody>
                <a:bodyPr/>
                <a:lstStyle/>
                <a:p>
                  <a:endParaRPr lang="en-US" dirty="0"/>
                </a:p>
              </p:txBody>
            </p:sp>
          </p:grpSp>
          <p:grpSp>
            <p:nvGrpSpPr>
              <p:cNvPr id="22" name="Group 80"/>
              <p:cNvGrpSpPr>
                <a:grpSpLocks/>
              </p:cNvGrpSpPr>
              <p:nvPr/>
            </p:nvGrpSpPr>
            <p:grpSpPr bwMode="auto">
              <a:xfrm>
                <a:off x="0" y="2827"/>
                <a:ext cx="1857" cy="500"/>
                <a:chOff x="0" y="2827"/>
                <a:chExt cx="1857" cy="500"/>
              </a:xfrm>
            </p:grpSpPr>
            <p:sp>
              <p:nvSpPr>
                <p:cNvPr id="25628" name="Rectangle 28"/>
                <p:cNvSpPr>
                  <a:spLocks noChangeArrowheads="1"/>
                </p:cNvSpPr>
                <p:nvPr/>
              </p:nvSpPr>
              <p:spPr bwMode="auto">
                <a:xfrm>
                  <a:off x="43" y="2827"/>
                  <a:ext cx="1771" cy="500"/>
                </a:xfrm>
                <a:prstGeom prst="rect">
                  <a:avLst/>
                </a:prstGeom>
                <a:noFill/>
                <a:ln w="9525">
                  <a:noFill/>
                  <a:miter lim="800000"/>
                  <a:headEnd/>
                  <a:tailEnd/>
                </a:ln>
                <a:effectLst/>
              </p:spPr>
              <p:txBody>
                <a:bodyPr/>
                <a:lstStyle/>
                <a:p>
                  <a:pPr algn="l"/>
                  <a:r>
                    <a:rPr lang="en-US" sz="1100" b="1" dirty="0">
                      <a:cs typeface="Times New Roman" pitchFamily="18" charset="0"/>
                    </a:rPr>
                    <a:t>SM.E.5.  Selects and applies a health skill to improve personal health and safety</a:t>
                  </a:r>
                  <a:endParaRPr lang="en-US" sz="1000" dirty="0">
                    <a:cs typeface="Times New Roman" pitchFamily="18" charset="0"/>
                  </a:endParaRPr>
                </a:p>
                <a:p>
                  <a:pPr algn="l"/>
                  <a:endParaRPr lang="en-US" sz="2400" dirty="0"/>
                </a:p>
              </p:txBody>
            </p:sp>
            <p:sp>
              <p:nvSpPr>
                <p:cNvPr id="25679" name="Rectangle 79"/>
                <p:cNvSpPr>
                  <a:spLocks noChangeArrowheads="1"/>
                </p:cNvSpPr>
                <p:nvPr/>
              </p:nvSpPr>
              <p:spPr bwMode="auto">
                <a:xfrm>
                  <a:off x="0" y="2827"/>
                  <a:ext cx="1857" cy="500"/>
                </a:xfrm>
                <a:prstGeom prst="rect">
                  <a:avLst/>
                </a:prstGeom>
                <a:noFill/>
                <a:ln w="7">
                  <a:solidFill>
                    <a:srgbClr val="A0A0A0"/>
                  </a:solidFill>
                  <a:miter lim="800000"/>
                  <a:headEnd/>
                  <a:tailEnd/>
                </a:ln>
                <a:effectLst/>
              </p:spPr>
              <p:txBody>
                <a:bodyPr/>
                <a:lstStyle/>
                <a:p>
                  <a:endParaRPr lang="en-US" dirty="0"/>
                </a:p>
              </p:txBody>
            </p:sp>
          </p:grpSp>
          <p:grpSp>
            <p:nvGrpSpPr>
              <p:cNvPr id="23" name="Group 82"/>
              <p:cNvGrpSpPr>
                <a:grpSpLocks/>
              </p:cNvGrpSpPr>
              <p:nvPr/>
            </p:nvGrpSpPr>
            <p:grpSpPr bwMode="auto">
              <a:xfrm>
                <a:off x="1857" y="2827"/>
                <a:ext cx="1850" cy="500"/>
                <a:chOff x="1857" y="2827"/>
                <a:chExt cx="1850" cy="500"/>
              </a:xfrm>
            </p:grpSpPr>
            <p:sp>
              <p:nvSpPr>
                <p:cNvPr id="25629" name="Rectangle 29"/>
                <p:cNvSpPr>
                  <a:spLocks noChangeArrowheads="1"/>
                </p:cNvSpPr>
                <p:nvPr/>
              </p:nvSpPr>
              <p:spPr bwMode="auto">
                <a:xfrm>
                  <a:off x="1900" y="2827"/>
                  <a:ext cx="1764" cy="500"/>
                </a:xfrm>
                <a:prstGeom prst="rect">
                  <a:avLst/>
                </a:prstGeom>
                <a:noFill/>
                <a:ln w="9525">
                  <a:noFill/>
                  <a:miter lim="800000"/>
                  <a:headEnd/>
                  <a:tailEnd/>
                </a:ln>
                <a:effectLst/>
              </p:spPr>
              <p:txBody>
                <a:bodyPr/>
                <a:lstStyle/>
                <a:p>
                  <a:pPr algn="l"/>
                  <a:r>
                    <a:rPr lang="en-US" sz="1100" b="1" dirty="0">
                      <a:cs typeface="Times New Roman" pitchFamily="18" charset="0"/>
                    </a:rPr>
                    <a:t>SM.I.5.</a:t>
                  </a:r>
                  <a:r>
                    <a:rPr lang="en-US" sz="1100" dirty="0">
                      <a:cs typeface="Times New Roman" pitchFamily="18" charset="0"/>
                    </a:rPr>
                    <a:t> </a:t>
                  </a:r>
                  <a:r>
                    <a:rPr lang="en-US" sz="1100" b="1" dirty="0">
                      <a:cs typeface="Times New Roman" pitchFamily="18" charset="0"/>
                    </a:rPr>
                    <a:t>Selects and applies a health skill to improve personal health and safety</a:t>
                  </a:r>
                  <a:endParaRPr lang="en-US" sz="1000" dirty="0">
                    <a:cs typeface="Times New Roman" pitchFamily="18" charset="0"/>
                  </a:endParaRPr>
                </a:p>
                <a:p>
                  <a:pPr algn="l"/>
                  <a:endParaRPr lang="en-US" sz="2400" dirty="0"/>
                </a:p>
              </p:txBody>
            </p:sp>
            <p:sp>
              <p:nvSpPr>
                <p:cNvPr id="25681" name="Rectangle 81"/>
                <p:cNvSpPr>
                  <a:spLocks noChangeArrowheads="1"/>
                </p:cNvSpPr>
                <p:nvPr/>
              </p:nvSpPr>
              <p:spPr bwMode="auto">
                <a:xfrm>
                  <a:off x="1857" y="2827"/>
                  <a:ext cx="1850" cy="500"/>
                </a:xfrm>
                <a:prstGeom prst="rect">
                  <a:avLst/>
                </a:prstGeom>
                <a:noFill/>
                <a:ln w="7">
                  <a:solidFill>
                    <a:srgbClr val="A0A0A0"/>
                  </a:solidFill>
                  <a:miter lim="800000"/>
                  <a:headEnd/>
                  <a:tailEnd/>
                </a:ln>
                <a:effectLst/>
              </p:spPr>
              <p:txBody>
                <a:bodyPr/>
                <a:lstStyle/>
                <a:p>
                  <a:endParaRPr lang="en-US" dirty="0"/>
                </a:p>
              </p:txBody>
            </p:sp>
          </p:grpSp>
          <p:grpSp>
            <p:nvGrpSpPr>
              <p:cNvPr id="24" name="Group 84"/>
              <p:cNvGrpSpPr>
                <a:grpSpLocks/>
              </p:cNvGrpSpPr>
              <p:nvPr/>
            </p:nvGrpSpPr>
            <p:grpSpPr bwMode="auto">
              <a:xfrm>
                <a:off x="3707" y="2827"/>
                <a:ext cx="1886" cy="500"/>
                <a:chOff x="3707" y="2827"/>
                <a:chExt cx="1886" cy="500"/>
              </a:xfrm>
            </p:grpSpPr>
            <p:sp>
              <p:nvSpPr>
                <p:cNvPr id="25630" name="Rectangle 30"/>
                <p:cNvSpPr>
                  <a:spLocks noChangeArrowheads="1"/>
                </p:cNvSpPr>
                <p:nvPr/>
              </p:nvSpPr>
              <p:spPr bwMode="auto">
                <a:xfrm>
                  <a:off x="3750" y="2827"/>
                  <a:ext cx="1800" cy="500"/>
                </a:xfrm>
                <a:prstGeom prst="rect">
                  <a:avLst/>
                </a:prstGeom>
                <a:noFill/>
                <a:ln w="9525">
                  <a:noFill/>
                  <a:miter lim="800000"/>
                  <a:headEnd/>
                  <a:tailEnd/>
                </a:ln>
                <a:effectLst/>
              </p:spPr>
              <p:txBody>
                <a:bodyPr/>
                <a:lstStyle/>
                <a:p>
                  <a:pPr algn="l"/>
                  <a:r>
                    <a:rPr lang="en-US" sz="1100" b="1" dirty="0">
                      <a:cs typeface="Times New Roman" pitchFamily="18" charset="0"/>
                    </a:rPr>
                    <a:t>SM.C.5.</a:t>
                  </a:r>
                  <a:r>
                    <a:rPr lang="en-US" sz="1100" dirty="0">
                      <a:cs typeface="Times New Roman" pitchFamily="18" charset="0"/>
                    </a:rPr>
                    <a:t> </a:t>
                  </a:r>
                  <a:r>
                    <a:rPr lang="en-US" sz="1100" b="1" dirty="0">
                      <a:cs typeface="Times New Roman" pitchFamily="18" charset="0"/>
                    </a:rPr>
                    <a:t>Selects and applies a health skill to improve personal health and safety</a:t>
                  </a:r>
                  <a:endParaRPr lang="en-US" sz="1000" dirty="0">
                    <a:cs typeface="Times New Roman" pitchFamily="18" charset="0"/>
                  </a:endParaRPr>
                </a:p>
                <a:p>
                  <a:pPr algn="l"/>
                  <a:endParaRPr lang="en-US" sz="2400" dirty="0"/>
                </a:p>
              </p:txBody>
            </p:sp>
            <p:sp>
              <p:nvSpPr>
                <p:cNvPr id="25683" name="Rectangle 83"/>
                <p:cNvSpPr>
                  <a:spLocks noChangeArrowheads="1"/>
                </p:cNvSpPr>
                <p:nvPr/>
              </p:nvSpPr>
              <p:spPr bwMode="auto">
                <a:xfrm>
                  <a:off x="3707" y="2827"/>
                  <a:ext cx="1886" cy="500"/>
                </a:xfrm>
                <a:prstGeom prst="rect">
                  <a:avLst/>
                </a:prstGeom>
                <a:noFill/>
                <a:ln w="7">
                  <a:solidFill>
                    <a:srgbClr val="A0A0A0"/>
                  </a:solidFill>
                  <a:miter lim="800000"/>
                  <a:headEnd/>
                  <a:tailEnd/>
                </a:ln>
                <a:effectLst/>
              </p:spPr>
              <p:txBody>
                <a:bodyPr/>
                <a:lstStyle/>
                <a:p>
                  <a:endParaRPr lang="en-US" dirty="0"/>
                </a:p>
              </p:txBody>
            </p:sp>
          </p:grpSp>
          <p:grpSp>
            <p:nvGrpSpPr>
              <p:cNvPr id="25" name="Group 86"/>
              <p:cNvGrpSpPr>
                <a:grpSpLocks/>
              </p:cNvGrpSpPr>
              <p:nvPr/>
            </p:nvGrpSpPr>
            <p:grpSpPr bwMode="auto">
              <a:xfrm>
                <a:off x="0" y="3327"/>
                <a:ext cx="1857" cy="500"/>
                <a:chOff x="0" y="3327"/>
                <a:chExt cx="1857" cy="500"/>
              </a:xfrm>
            </p:grpSpPr>
            <p:sp>
              <p:nvSpPr>
                <p:cNvPr id="25631" name="Rectangle 31"/>
                <p:cNvSpPr>
                  <a:spLocks noChangeArrowheads="1"/>
                </p:cNvSpPr>
                <p:nvPr/>
              </p:nvSpPr>
              <p:spPr bwMode="auto">
                <a:xfrm>
                  <a:off x="43" y="3327"/>
                  <a:ext cx="1771" cy="500"/>
                </a:xfrm>
                <a:prstGeom prst="rect">
                  <a:avLst/>
                </a:prstGeom>
                <a:noFill/>
                <a:ln w="9525">
                  <a:noFill/>
                  <a:miter lim="800000"/>
                  <a:headEnd/>
                  <a:tailEnd/>
                </a:ln>
                <a:effectLst/>
              </p:spPr>
              <p:txBody>
                <a:bodyPr/>
                <a:lstStyle/>
                <a:p>
                  <a:pPr algn="l"/>
                  <a:r>
                    <a:rPr lang="en-US" sz="1100" dirty="0">
                      <a:cs typeface="Times New Roman" pitchFamily="18" charset="0"/>
                    </a:rPr>
                    <a:t>SM.E.6. Identifies and requests support from  person(s) who could be helpful</a:t>
                  </a:r>
                  <a:endParaRPr lang="en-US" sz="1000" dirty="0">
                    <a:cs typeface="Times New Roman" pitchFamily="18" charset="0"/>
                  </a:endParaRPr>
                </a:p>
                <a:p>
                  <a:pPr algn="l"/>
                  <a:endParaRPr lang="en-US" sz="2400" dirty="0"/>
                </a:p>
              </p:txBody>
            </p:sp>
            <p:sp>
              <p:nvSpPr>
                <p:cNvPr id="25685" name="Rectangle 85"/>
                <p:cNvSpPr>
                  <a:spLocks noChangeArrowheads="1"/>
                </p:cNvSpPr>
                <p:nvPr/>
              </p:nvSpPr>
              <p:spPr bwMode="auto">
                <a:xfrm>
                  <a:off x="0" y="3327"/>
                  <a:ext cx="1857" cy="500"/>
                </a:xfrm>
                <a:prstGeom prst="rect">
                  <a:avLst/>
                </a:prstGeom>
                <a:noFill/>
                <a:ln w="7">
                  <a:solidFill>
                    <a:srgbClr val="A0A0A0"/>
                  </a:solidFill>
                  <a:miter lim="800000"/>
                  <a:headEnd/>
                  <a:tailEnd/>
                </a:ln>
                <a:effectLst/>
              </p:spPr>
              <p:txBody>
                <a:bodyPr/>
                <a:lstStyle/>
                <a:p>
                  <a:endParaRPr lang="en-US" dirty="0"/>
                </a:p>
              </p:txBody>
            </p:sp>
          </p:grpSp>
          <p:grpSp>
            <p:nvGrpSpPr>
              <p:cNvPr id="26" name="Group 88"/>
              <p:cNvGrpSpPr>
                <a:grpSpLocks/>
              </p:cNvGrpSpPr>
              <p:nvPr/>
            </p:nvGrpSpPr>
            <p:grpSpPr bwMode="auto">
              <a:xfrm>
                <a:off x="1857" y="3327"/>
                <a:ext cx="1850" cy="500"/>
                <a:chOff x="1857" y="3327"/>
                <a:chExt cx="1850" cy="500"/>
              </a:xfrm>
            </p:grpSpPr>
            <p:sp>
              <p:nvSpPr>
                <p:cNvPr id="25632" name="Rectangle 32"/>
                <p:cNvSpPr>
                  <a:spLocks noChangeArrowheads="1"/>
                </p:cNvSpPr>
                <p:nvPr/>
              </p:nvSpPr>
              <p:spPr bwMode="auto">
                <a:xfrm>
                  <a:off x="1900" y="3327"/>
                  <a:ext cx="1764" cy="500"/>
                </a:xfrm>
                <a:prstGeom prst="rect">
                  <a:avLst/>
                </a:prstGeom>
                <a:noFill/>
                <a:ln w="9525">
                  <a:noFill/>
                  <a:miter lim="800000"/>
                  <a:headEnd/>
                  <a:tailEnd/>
                </a:ln>
                <a:effectLst/>
              </p:spPr>
              <p:txBody>
                <a:bodyPr/>
                <a:lstStyle/>
                <a:p>
                  <a:pPr algn="l"/>
                  <a:r>
                    <a:rPr lang="en-US" sz="1100" dirty="0">
                      <a:cs typeface="Times New Roman" pitchFamily="18" charset="0"/>
                    </a:rPr>
                    <a:t>SM.I.6.   Identifies and accesses personal support persons or systems</a:t>
                  </a:r>
                  <a:endParaRPr lang="en-US" sz="1000" dirty="0">
                    <a:cs typeface="Times New Roman" pitchFamily="18" charset="0"/>
                  </a:endParaRPr>
                </a:p>
                <a:p>
                  <a:pPr algn="l"/>
                  <a:endParaRPr lang="en-US" sz="2400" dirty="0"/>
                </a:p>
              </p:txBody>
            </p:sp>
            <p:sp>
              <p:nvSpPr>
                <p:cNvPr id="25687" name="Rectangle 87"/>
                <p:cNvSpPr>
                  <a:spLocks noChangeArrowheads="1"/>
                </p:cNvSpPr>
                <p:nvPr/>
              </p:nvSpPr>
              <p:spPr bwMode="auto">
                <a:xfrm>
                  <a:off x="1857" y="3327"/>
                  <a:ext cx="1850" cy="500"/>
                </a:xfrm>
                <a:prstGeom prst="rect">
                  <a:avLst/>
                </a:prstGeom>
                <a:noFill/>
                <a:ln w="7">
                  <a:solidFill>
                    <a:srgbClr val="A0A0A0"/>
                  </a:solidFill>
                  <a:miter lim="800000"/>
                  <a:headEnd/>
                  <a:tailEnd/>
                </a:ln>
                <a:effectLst/>
              </p:spPr>
              <p:txBody>
                <a:bodyPr/>
                <a:lstStyle/>
                <a:p>
                  <a:endParaRPr lang="en-US" dirty="0"/>
                </a:p>
              </p:txBody>
            </p:sp>
          </p:grpSp>
          <p:grpSp>
            <p:nvGrpSpPr>
              <p:cNvPr id="27" name="Group 90"/>
              <p:cNvGrpSpPr>
                <a:grpSpLocks/>
              </p:cNvGrpSpPr>
              <p:nvPr/>
            </p:nvGrpSpPr>
            <p:grpSpPr bwMode="auto">
              <a:xfrm>
                <a:off x="3707" y="3327"/>
                <a:ext cx="1886" cy="500"/>
                <a:chOff x="3707" y="3327"/>
                <a:chExt cx="1886" cy="500"/>
              </a:xfrm>
            </p:grpSpPr>
            <p:sp>
              <p:nvSpPr>
                <p:cNvPr id="25633" name="Rectangle 33"/>
                <p:cNvSpPr>
                  <a:spLocks noChangeArrowheads="1"/>
                </p:cNvSpPr>
                <p:nvPr/>
              </p:nvSpPr>
              <p:spPr bwMode="auto">
                <a:xfrm>
                  <a:off x="3750" y="3327"/>
                  <a:ext cx="1800" cy="500"/>
                </a:xfrm>
                <a:prstGeom prst="rect">
                  <a:avLst/>
                </a:prstGeom>
                <a:noFill/>
                <a:ln w="9525">
                  <a:noFill/>
                  <a:miter lim="800000"/>
                  <a:headEnd/>
                  <a:tailEnd/>
                </a:ln>
                <a:effectLst/>
              </p:spPr>
              <p:txBody>
                <a:bodyPr/>
                <a:lstStyle/>
                <a:p>
                  <a:pPr algn="l"/>
                  <a:r>
                    <a:rPr lang="en-US" sz="1100" dirty="0">
                      <a:cs typeface="Times New Roman" pitchFamily="18" charset="0"/>
                    </a:rPr>
                    <a:t>SM.C.6.  Identifies and accesses personal support persons or systems</a:t>
                  </a:r>
                  <a:endParaRPr lang="en-US" sz="1000" dirty="0">
                    <a:cs typeface="Times New Roman" pitchFamily="18" charset="0"/>
                  </a:endParaRPr>
                </a:p>
                <a:p>
                  <a:pPr algn="l"/>
                  <a:endParaRPr lang="en-US" sz="2400" dirty="0"/>
                </a:p>
              </p:txBody>
            </p:sp>
            <p:sp>
              <p:nvSpPr>
                <p:cNvPr id="25689" name="Rectangle 89"/>
                <p:cNvSpPr>
                  <a:spLocks noChangeArrowheads="1"/>
                </p:cNvSpPr>
                <p:nvPr/>
              </p:nvSpPr>
              <p:spPr bwMode="auto">
                <a:xfrm>
                  <a:off x="3707" y="3327"/>
                  <a:ext cx="1886" cy="500"/>
                </a:xfrm>
                <a:prstGeom prst="rect">
                  <a:avLst/>
                </a:prstGeom>
                <a:noFill/>
                <a:ln w="7">
                  <a:solidFill>
                    <a:srgbClr val="A0A0A0"/>
                  </a:solidFill>
                  <a:miter lim="800000"/>
                  <a:headEnd/>
                  <a:tailEnd/>
                </a:ln>
                <a:effectLst/>
              </p:spPr>
              <p:txBody>
                <a:bodyPr/>
                <a:lstStyle/>
                <a:p>
                  <a:endParaRPr lang="en-US" dirty="0"/>
                </a:p>
              </p:txBody>
            </p:sp>
          </p:grpSp>
          <p:grpSp>
            <p:nvGrpSpPr>
              <p:cNvPr id="28" name="Group 92"/>
              <p:cNvGrpSpPr>
                <a:grpSpLocks/>
              </p:cNvGrpSpPr>
              <p:nvPr/>
            </p:nvGrpSpPr>
            <p:grpSpPr bwMode="auto">
              <a:xfrm>
                <a:off x="0" y="3827"/>
                <a:ext cx="1857" cy="500"/>
                <a:chOff x="0" y="3827"/>
                <a:chExt cx="1857" cy="500"/>
              </a:xfrm>
            </p:grpSpPr>
            <p:sp>
              <p:nvSpPr>
                <p:cNvPr id="25634" name="Rectangle 34"/>
                <p:cNvSpPr>
                  <a:spLocks noChangeArrowheads="1"/>
                </p:cNvSpPr>
                <p:nvPr/>
              </p:nvSpPr>
              <p:spPr bwMode="auto">
                <a:xfrm>
                  <a:off x="43" y="3827"/>
                  <a:ext cx="1771" cy="500"/>
                </a:xfrm>
                <a:prstGeom prst="rect">
                  <a:avLst/>
                </a:prstGeom>
                <a:noFill/>
                <a:ln w="9525">
                  <a:noFill/>
                  <a:miter lim="800000"/>
                  <a:headEnd/>
                  <a:tailEnd/>
                </a:ln>
                <a:effectLst/>
              </p:spPr>
              <p:txBody>
                <a:bodyPr/>
                <a:lstStyle/>
                <a:p>
                  <a:pPr algn="l"/>
                  <a:r>
                    <a:rPr lang="en-US" sz="1100" dirty="0">
                      <a:cs typeface="Times New Roman" pitchFamily="18" charset="0"/>
                    </a:rPr>
                    <a:t>SM.E.7.  Identifies health and safety resources that could be helpful</a:t>
                  </a:r>
                  <a:endParaRPr lang="en-US" sz="1000" dirty="0">
                    <a:cs typeface="Times New Roman" pitchFamily="18" charset="0"/>
                  </a:endParaRPr>
                </a:p>
                <a:p>
                  <a:pPr algn="l"/>
                  <a:endParaRPr lang="en-US" sz="2400" dirty="0"/>
                </a:p>
              </p:txBody>
            </p:sp>
            <p:sp>
              <p:nvSpPr>
                <p:cNvPr id="25691" name="Rectangle 91"/>
                <p:cNvSpPr>
                  <a:spLocks noChangeArrowheads="1"/>
                </p:cNvSpPr>
                <p:nvPr/>
              </p:nvSpPr>
              <p:spPr bwMode="auto">
                <a:xfrm>
                  <a:off x="0" y="3827"/>
                  <a:ext cx="1857" cy="500"/>
                </a:xfrm>
                <a:prstGeom prst="rect">
                  <a:avLst/>
                </a:prstGeom>
                <a:noFill/>
                <a:ln w="7">
                  <a:solidFill>
                    <a:srgbClr val="A0A0A0"/>
                  </a:solidFill>
                  <a:miter lim="800000"/>
                  <a:headEnd/>
                  <a:tailEnd/>
                </a:ln>
                <a:effectLst/>
              </p:spPr>
              <p:txBody>
                <a:bodyPr/>
                <a:lstStyle/>
                <a:p>
                  <a:endParaRPr lang="en-US" dirty="0"/>
                </a:p>
              </p:txBody>
            </p:sp>
          </p:grpSp>
          <p:grpSp>
            <p:nvGrpSpPr>
              <p:cNvPr id="29" name="Group 94"/>
              <p:cNvGrpSpPr>
                <a:grpSpLocks/>
              </p:cNvGrpSpPr>
              <p:nvPr/>
            </p:nvGrpSpPr>
            <p:grpSpPr bwMode="auto">
              <a:xfrm>
                <a:off x="1857" y="3827"/>
                <a:ext cx="1850" cy="500"/>
                <a:chOff x="1857" y="3827"/>
                <a:chExt cx="1850" cy="500"/>
              </a:xfrm>
            </p:grpSpPr>
            <p:sp>
              <p:nvSpPr>
                <p:cNvPr id="25635" name="Rectangle 35"/>
                <p:cNvSpPr>
                  <a:spLocks noChangeArrowheads="1"/>
                </p:cNvSpPr>
                <p:nvPr/>
              </p:nvSpPr>
              <p:spPr bwMode="auto">
                <a:xfrm>
                  <a:off x="1900" y="3827"/>
                  <a:ext cx="1764" cy="500"/>
                </a:xfrm>
                <a:prstGeom prst="rect">
                  <a:avLst/>
                </a:prstGeom>
                <a:noFill/>
                <a:ln w="9525">
                  <a:noFill/>
                  <a:miter lim="800000"/>
                  <a:headEnd/>
                  <a:tailEnd/>
                </a:ln>
                <a:effectLst/>
              </p:spPr>
              <p:txBody>
                <a:bodyPr/>
                <a:lstStyle/>
                <a:p>
                  <a:pPr algn="l"/>
                  <a:r>
                    <a:rPr lang="en-US" sz="1100" dirty="0">
                      <a:cs typeface="Times New Roman" pitchFamily="18" charset="0"/>
                    </a:rPr>
                    <a:t>SM.I.7. Accesses related health and safety resources</a:t>
                  </a:r>
                  <a:endParaRPr lang="en-US" sz="1000" dirty="0">
                    <a:cs typeface="Times New Roman" pitchFamily="18" charset="0"/>
                  </a:endParaRPr>
                </a:p>
                <a:p>
                  <a:pPr algn="l"/>
                  <a:endParaRPr lang="en-US" sz="2400" dirty="0"/>
                </a:p>
              </p:txBody>
            </p:sp>
            <p:sp>
              <p:nvSpPr>
                <p:cNvPr id="25693" name="Rectangle 93"/>
                <p:cNvSpPr>
                  <a:spLocks noChangeArrowheads="1"/>
                </p:cNvSpPr>
                <p:nvPr/>
              </p:nvSpPr>
              <p:spPr bwMode="auto">
                <a:xfrm>
                  <a:off x="1857" y="3827"/>
                  <a:ext cx="1850" cy="500"/>
                </a:xfrm>
                <a:prstGeom prst="rect">
                  <a:avLst/>
                </a:prstGeom>
                <a:noFill/>
                <a:ln w="7">
                  <a:solidFill>
                    <a:srgbClr val="A0A0A0"/>
                  </a:solidFill>
                  <a:miter lim="800000"/>
                  <a:headEnd/>
                  <a:tailEnd/>
                </a:ln>
                <a:effectLst/>
              </p:spPr>
              <p:txBody>
                <a:bodyPr/>
                <a:lstStyle/>
                <a:p>
                  <a:endParaRPr lang="en-US" dirty="0"/>
                </a:p>
              </p:txBody>
            </p:sp>
          </p:grpSp>
          <p:grpSp>
            <p:nvGrpSpPr>
              <p:cNvPr id="30" name="Group 96"/>
              <p:cNvGrpSpPr>
                <a:grpSpLocks/>
              </p:cNvGrpSpPr>
              <p:nvPr/>
            </p:nvGrpSpPr>
            <p:grpSpPr bwMode="auto">
              <a:xfrm>
                <a:off x="3707" y="3827"/>
                <a:ext cx="1886" cy="500"/>
                <a:chOff x="3707" y="3827"/>
                <a:chExt cx="1886" cy="500"/>
              </a:xfrm>
            </p:grpSpPr>
            <p:sp>
              <p:nvSpPr>
                <p:cNvPr id="25636" name="Rectangle 36"/>
                <p:cNvSpPr>
                  <a:spLocks noChangeArrowheads="1"/>
                </p:cNvSpPr>
                <p:nvPr/>
              </p:nvSpPr>
              <p:spPr bwMode="auto">
                <a:xfrm>
                  <a:off x="3750" y="3827"/>
                  <a:ext cx="1800" cy="500"/>
                </a:xfrm>
                <a:prstGeom prst="rect">
                  <a:avLst/>
                </a:prstGeom>
                <a:noFill/>
                <a:ln w="9525">
                  <a:noFill/>
                  <a:miter lim="800000"/>
                  <a:headEnd/>
                  <a:tailEnd/>
                </a:ln>
                <a:effectLst/>
              </p:spPr>
              <p:txBody>
                <a:bodyPr/>
                <a:lstStyle/>
                <a:p>
                  <a:pPr algn="l"/>
                  <a:r>
                    <a:rPr lang="en-US" sz="1100" dirty="0">
                      <a:cs typeface="Times New Roman" pitchFamily="18" charset="0"/>
                    </a:rPr>
                    <a:t>SM.C.7.  Accesses, manages and evaluates related health and safety resources</a:t>
                  </a:r>
                  <a:endParaRPr lang="en-US" sz="1000" dirty="0">
                    <a:cs typeface="Times New Roman" pitchFamily="18" charset="0"/>
                  </a:endParaRPr>
                </a:p>
                <a:p>
                  <a:pPr algn="l"/>
                  <a:endParaRPr lang="en-US" sz="2400" dirty="0"/>
                </a:p>
              </p:txBody>
            </p:sp>
            <p:sp>
              <p:nvSpPr>
                <p:cNvPr id="25695" name="Rectangle 95"/>
                <p:cNvSpPr>
                  <a:spLocks noChangeArrowheads="1"/>
                </p:cNvSpPr>
                <p:nvPr/>
              </p:nvSpPr>
              <p:spPr bwMode="auto">
                <a:xfrm>
                  <a:off x="3707" y="3827"/>
                  <a:ext cx="1886" cy="500"/>
                </a:xfrm>
                <a:prstGeom prst="rect">
                  <a:avLst/>
                </a:prstGeom>
                <a:noFill/>
                <a:ln w="7">
                  <a:solidFill>
                    <a:srgbClr val="A0A0A0"/>
                  </a:solidFill>
                  <a:miter lim="800000"/>
                  <a:headEnd/>
                  <a:tailEnd/>
                </a:ln>
                <a:effectLst/>
              </p:spPr>
              <p:txBody>
                <a:bodyPr/>
                <a:lstStyle/>
                <a:p>
                  <a:endParaRPr lang="en-US" dirty="0"/>
                </a:p>
              </p:txBody>
            </p:sp>
          </p:grpSp>
          <p:grpSp>
            <p:nvGrpSpPr>
              <p:cNvPr id="31" name="Group 98"/>
              <p:cNvGrpSpPr>
                <a:grpSpLocks/>
              </p:cNvGrpSpPr>
              <p:nvPr/>
            </p:nvGrpSpPr>
            <p:grpSpPr bwMode="auto">
              <a:xfrm>
                <a:off x="0" y="4327"/>
                <a:ext cx="1857" cy="509"/>
                <a:chOff x="0" y="4327"/>
                <a:chExt cx="1857" cy="509"/>
              </a:xfrm>
            </p:grpSpPr>
            <p:sp>
              <p:nvSpPr>
                <p:cNvPr id="25637" name="Rectangle 37"/>
                <p:cNvSpPr>
                  <a:spLocks noChangeArrowheads="1"/>
                </p:cNvSpPr>
                <p:nvPr/>
              </p:nvSpPr>
              <p:spPr bwMode="auto">
                <a:xfrm>
                  <a:off x="43" y="4327"/>
                  <a:ext cx="1771" cy="509"/>
                </a:xfrm>
                <a:prstGeom prst="rect">
                  <a:avLst/>
                </a:prstGeom>
                <a:noFill/>
                <a:ln w="9525">
                  <a:noFill/>
                  <a:miter lim="800000"/>
                  <a:headEnd/>
                  <a:tailEnd/>
                </a:ln>
                <a:effectLst/>
              </p:spPr>
              <p:txBody>
                <a:bodyPr/>
                <a:lstStyle/>
                <a:p>
                  <a:pPr algn="l"/>
                  <a:r>
                    <a:rPr lang="en-US" sz="1100" dirty="0">
                      <a:cs typeface="Times New Roman" pitchFamily="18" charset="0"/>
                    </a:rPr>
                    <a:t>SM.E.8.  Celebrates and rewards self for personal health and safety accomplishments</a:t>
                  </a:r>
                  <a:endParaRPr lang="en-US" sz="1000" dirty="0">
                    <a:cs typeface="Times New Roman" pitchFamily="18" charset="0"/>
                  </a:endParaRPr>
                </a:p>
                <a:p>
                  <a:pPr algn="l"/>
                  <a:endParaRPr lang="en-US" sz="2400" dirty="0"/>
                </a:p>
              </p:txBody>
            </p:sp>
            <p:sp>
              <p:nvSpPr>
                <p:cNvPr id="25697" name="Rectangle 97"/>
                <p:cNvSpPr>
                  <a:spLocks noChangeArrowheads="1"/>
                </p:cNvSpPr>
                <p:nvPr/>
              </p:nvSpPr>
              <p:spPr bwMode="auto">
                <a:xfrm>
                  <a:off x="0" y="4327"/>
                  <a:ext cx="1857" cy="509"/>
                </a:xfrm>
                <a:prstGeom prst="rect">
                  <a:avLst/>
                </a:prstGeom>
                <a:noFill/>
                <a:ln w="7">
                  <a:solidFill>
                    <a:srgbClr val="A0A0A0"/>
                  </a:solidFill>
                  <a:miter lim="800000"/>
                  <a:headEnd/>
                  <a:tailEnd/>
                </a:ln>
                <a:effectLst/>
              </p:spPr>
              <p:txBody>
                <a:bodyPr/>
                <a:lstStyle/>
                <a:p>
                  <a:endParaRPr lang="en-US" dirty="0"/>
                </a:p>
              </p:txBody>
            </p:sp>
          </p:grpSp>
          <p:grpSp>
            <p:nvGrpSpPr>
              <p:cNvPr id="25600" name="Group 100"/>
              <p:cNvGrpSpPr>
                <a:grpSpLocks/>
              </p:cNvGrpSpPr>
              <p:nvPr/>
            </p:nvGrpSpPr>
            <p:grpSpPr bwMode="auto">
              <a:xfrm>
                <a:off x="1857" y="4327"/>
                <a:ext cx="1850" cy="509"/>
                <a:chOff x="1857" y="4327"/>
                <a:chExt cx="1850" cy="509"/>
              </a:xfrm>
            </p:grpSpPr>
            <p:sp>
              <p:nvSpPr>
                <p:cNvPr id="25638" name="Rectangle 38"/>
                <p:cNvSpPr>
                  <a:spLocks noChangeArrowheads="1"/>
                </p:cNvSpPr>
                <p:nvPr/>
              </p:nvSpPr>
              <p:spPr bwMode="auto">
                <a:xfrm>
                  <a:off x="1900" y="4327"/>
                  <a:ext cx="1764" cy="509"/>
                </a:xfrm>
                <a:prstGeom prst="rect">
                  <a:avLst/>
                </a:prstGeom>
                <a:noFill/>
                <a:ln w="9525">
                  <a:noFill/>
                  <a:miter lim="800000"/>
                  <a:headEnd/>
                  <a:tailEnd/>
                </a:ln>
                <a:effectLst/>
              </p:spPr>
              <p:txBody>
                <a:bodyPr/>
                <a:lstStyle/>
                <a:p>
                  <a:pPr algn="l"/>
                  <a:r>
                    <a:rPr lang="en-US" sz="1100" dirty="0">
                      <a:cs typeface="Times New Roman" pitchFamily="18" charset="0"/>
                    </a:rPr>
                    <a:t>SM.I.8. Celebrates and rewards self for personal health and safety accomplishments</a:t>
                  </a:r>
                  <a:endParaRPr lang="en-US" sz="1000" dirty="0">
                    <a:cs typeface="Times New Roman" pitchFamily="18" charset="0"/>
                  </a:endParaRPr>
                </a:p>
                <a:p>
                  <a:pPr algn="l"/>
                  <a:endParaRPr lang="en-US" sz="2400" dirty="0"/>
                </a:p>
              </p:txBody>
            </p:sp>
            <p:sp>
              <p:nvSpPr>
                <p:cNvPr id="25699" name="Rectangle 99"/>
                <p:cNvSpPr>
                  <a:spLocks noChangeArrowheads="1"/>
                </p:cNvSpPr>
                <p:nvPr/>
              </p:nvSpPr>
              <p:spPr bwMode="auto">
                <a:xfrm>
                  <a:off x="1857" y="4327"/>
                  <a:ext cx="1850" cy="509"/>
                </a:xfrm>
                <a:prstGeom prst="rect">
                  <a:avLst/>
                </a:prstGeom>
                <a:noFill/>
                <a:ln w="7">
                  <a:solidFill>
                    <a:srgbClr val="A0A0A0"/>
                  </a:solidFill>
                  <a:miter lim="800000"/>
                  <a:headEnd/>
                  <a:tailEnd/>
                </a:ln>
                <a:effectLst/>
              </p:spPr>
              <p:txBody>
                <a:bodyPr/>
                <a:lstStyle/>
                <a:p>
                  <a:endParaRPr lang="en-US" dirty="0"/>
                </a:p>
              </p:txBody>
            </p:sp>
          </p:grpSp>
          <p:grpSp>
            <p:nvGrpSpPr>
              <p:cNvPr id="25601" name="Group 102"/>
              <p:cNvGrpSpPr>
                <a:grpSpLocks/>
              </p:cNvGrpSpPr>
              <p:nvPr/>
            </p:nvGrpSpPr>
            <p:grpSpPr bwMode="auto">
              <a:xfrm>
                <a:off x="3707" y="4327"/>
                <a:ext cx="1886" cy="509"/>
                <a:chOff x="3707" y="4327"/>
                <a:chExt cx="1886" cy="509"/>
              </a:xfrm>
            </p:grpSpPr>
            <p:sp>
              <p:nvSpPr>
                <p:cNvPr id="25639" name="Rectangle 39"/>
                <p:cNvSpPr>
                  <a:spLocks noChangeArrowheads="1"/>
                </p:cNvSpPr>
                <p:nvPr/>
              </p:nvSpPr>
              <p:spPr bwMode="auto">
                <a:xfrm>
                  <a:off x="3750" y="4327"/>
                  <a:ext cx="1800" cy="509"/>
                </a:xfrm>
                <a:prstGeom prst="rect">
                  <a:avLst/>
                </a:prstGeom>
                <a:noFill/>
                <a:ln w="9525">
                  <a:noFill/>
                  <a:miter lim="800000"/>
                  <a:headEnd/>
                  <a:tailEnd/>
                </a:ln>
                <a:effectLst/>
              </p:spPr>
              <p:txBody>
                <a:bodyPr/>
                <a:lstStyle/>
                <a:p>
                  <a:pPr algn="l"/>
                  <a:r>
                    <a:rPr lang="en-US" sz="1100" dirty="0">
                      <a:cs typeface="Times New Roman" pitchFamily="18" charset="0"/>
                    </a:rPr>
                    <a:t>SM.C.8</a:t>
                  </a:r>
                  <a:r>
                    <a:rPr lang="en-US" sz="1200" dirty="0">
                      <a:cs typeface="Times New Roman" pitchFamily="18" charset="0"/>
                    </a:rPr>
                    <a:t>.   </a:t>
                  </a:r>
                  <a:r>
                    <a:rPr lang="en-US" sz="1100" dirty="0">
                      <a:cs typeface="Times New Roman" pitchFamily="18" charset="0"/>
                    </a:rPr>
                    <a:t>Celebrates and rewards self for personal health and safety accomplishments</a:t>
                  </a:r>
                  <a:endParaRPr lang="en-US" sz="1000" dirty="0">
                    <a:cs typeface="Times New Roman" pitchFamily="18" charset="0"/>
                  </a:endParaRPr>
                </a:p>
                <a:p>
                  <a:pPr algn="l"/>
                  <a:endParaRPr lang="en-US" sz="2400" dirty="0"/>
                </a:p>
              </p:txBody>
            </p:sp>
            <p:sp>
              <p:nvSpPr>
                <p:cNvPr id="25701" name="Rectangle 101"/>
                <p:cNvSpPr>
                  <a:spLocks noChangeArrowheads="1"/>
                </p:cNvSpPr>
                <p:nvPr/>
              </p:nvSpPr>
              <p:spPr bwMode="auto">
                <a:xfrm>
                  <a:off x="3707" y="4327"/>
                  <a:ext cx="1886" cy="509"/>
                </a:xfrm>
                <a:prstGeom prst="rect">
                  <a:avLst/>
                </a:prstGeom>
                <a:noFill/>
                <a:ln w="7">
                  <a:solidFill>
                    <a:srgbClr val="A0A0A0"/>
                  </a:solidFill>
                  <a:miter lim="800000"/>
                  <a:headEnd/>
                  <a:tailEnd/>
                </a:ln>
                <a:effectLst/>
              </p:spPr>
              <p:txBody>
                <a:bodyPr/>
                <a:lstStyle/>
                <a:p>
                  <a:endParaRPr lang="en-US" dirty="0"/>
                </a:p>
              </p:txBody>
            </p:sp>
          </p:grpSp>
          <p:grpSp>
            <p:nvGrpSpPr>
              <p:cNvPr id="25602" name="Group 104"/>
              <p:cNvGrpSpPr>
                <a:grpSpLocks/>
              </p:cNvGrpSpPr>
              <p:nvPr/>
            </p:nvGrpSpPr>
            <p:grpSpPr bwMode="auto">
              <a:xfrm>
                <a:off x="0" y="4836"/>
                <a:ext cx="1857" cy="500"/>
                <a:chOff x="0" y="4836"/>
                <a:chExt cx="1857" cy="500"/>
              </a:xfrm>
            </p:grpSpPr>
            <p:sp>
              <p:nvSpPr>
                <p:cNvPr id="25640" name="Rectangle 40"/>
                <p:cNvSpPr>
                  <a:spLocks noChangeArrowheads="1"/>
                </p:cNvSpPr>
                <p:nvPr/>
              </p:nvSpPr>
              <p:spPr bwMode="auto">
                <a:xfrm>
                  <a:off x="43" y="4836"/>
                  <a:ext cx="1771" cy="500"/>
                </a:xfrm>
                <a:prstGeom prst="rect">
                  <a:avLst/>
                </a:prstGeom>
                <a:noFill/>
                <a:ln w="9525">
                  <a:noFill/>
                  <a:miter lim="800000"/>
                  <a:headEnd/>
                  <a:tailEnd/>
                </a:ln>
                <a:effectLst/>
              </p:spPr>
              <p:txBody>
                <a:bodyPr/>
                <a:lstStyle/>
                <a:p>
                  <a:pPr algn="l"/>
                  <a:r>
                    <a:rPr lang="en-US" sz="1100" dirty="0">
                      <a:cs typeface="Times New Roman" pitchFamily="18" charset="0"/>
                    </a:rPr>
                    <a:t>SM.E.9.  If appropriate, extends to relationship and/or health advocacy skill</a:t>
                  </a:r>
                  <a:endParaRPr lang="en-US" sz="1000" dirty="0">
                    <a:cs typeface="Times New Roman" pitchFamily="18" charset="0"/>
                  </a:endParaRPr>
                </a:p>
                <a:p>
                  <a:pPr algn="l"/>
                  <a:endParaRPr lang="en-US" sz="2400" dirty="0"/>
                </a:p>
              </p:txBody>
            </p:sp>
            <p:sp>
              <p:nvSpPr>
                <p:cNvPr id="25703" name="Rectangle 103"/>
                <p:cNvSpPr>
                  <a:spLocks noChangeArrowheads="1"/>
                </p:cNvSpPr>
                <p:nvPr/>
              </p:nvSpPr>
              <p:spPr bwMode="auto">
                <a:xfrm>
                  <a:off x="0" y="4836"/>
                  <a:ext cx="1857" cy="500"/>
                </a:xfrm>
                <a:prstGeom prst="rect">
                  <a:avLst/>
                </a:prstGeom>
                <a:noFill/>
                <a:ln w="7">
                  <a:solidFill>
                    <a:srgbClr val="A0A0A0"/>
                  </a:solidFill>
                  <a:miter lim="800000"/>
                  <a:headEnd/>
                  <a:tailEnd/>
                </a:ln>
                <a:effectLst/>
              </p:spPr>
              <p:txBody>
                <a:bodyPr/>
                <a:lstStyle/>
                <a:p>
                  <a:endParaRPr lang="en-US" dirty="0"/>
                </a:p>
              </p:txBody>
            </p:sp>
          </p:grpSp>
          <p:grpSp>
            <p:nvGrpSpPr>
              <p:cNvPr id="25603" name="Group 106"/>
              <p:cNvGrpSpPr>
                <a:grpSpLocks/>
              </p:cNvGrpSpPr>
              <p:nvPr/>
            </p:nvGrpSpPr>
            <p:grpSpPr bwMode="auto">
              <a:xfrm>
                <a:off x="1857" y="4836"/>
                <a:ext cx="1850" cy="500"/>
                <a:chOff x="1857" y="4836"/>
                <a:chExt cx="1850" cy="500"/>
              </a:xfrm>
            </p:grpSpPr>
            <p:sp>
              <p:nvSpPr>
                <p:cNvPr id="25641" name="Rectangle 41"/>
                <p:cNvSpPr>
                  <a:spLocks noChangeArrowheads="1"/>
                </p:cNvSpPr>
                <p:nvPr/>
              </p:nvSpPr>
              <p:spPr bwMode="auto">
                <a:xfrm>
                  <a:off x="1900" y="4836"/>
                  <a:ext cx="1764" cy="500"/>
                </a:xfrm>
                <a:prstGeom prst="rect">
                  <a:avLst/>
                </a:prstGeom>
                <a:noFill/>
                <a:ln w="9525">
                  <a:noFill/>
                  <a:miter lim="800000"/>
                  <a:headEnd/>
                  <a:tailEnd/>
                </a:ln>
                <a:effectLst/>
              </p:spPr>
              <p:txBody>
                <a:bodyPr/>
                <a:lstStyle/>
                <a:p>
                  <a:pPr algn="l"/>
                  <a:r>
                    <a:rPr lang="en-US" sz="1100" dirty="0">
                      <a:cs typeface="Times New Roman" pitchFamily="18" charset="0"/>
                    </a:rPr>
                    <a:t>SM.I.9.  If appropriate, extends to relationship and/or health advocacy skill</a:t>
                  </a:r>
                  <a:endParaRPr lang="en-US" sz="1000" dirty="0">
                    <a:cs typeface="Times New Roman" pitchFamily="18" charset="0"/>
                  </a:endParaRPr>
                </a:p>
                <a:p>
                  <a:pPr algn="l"/>
                  <a:endParaRPr lang="en-US" sz="2400" dirty="0"/>
                </a:p>
              </p:txBody>
            </p:sp>
            <p:sp>
              <p:nvSpPr>
                <p:cNvPr id="25705" name="Rectangle 105"/>
                <p:cNvSpPr>
                  <a:spLocks noChangeArrowheads="1"/>
                </p:cNvSpPr>
                <p:nvPr/>
              </p:nvSpPr>
              <p:spPr bwMode="auto">
                <a:xfrm>
                  <a:off x="1857" y="4836"/>
                  <a:ext cx="1850" cy="500"/>
                </a:xfrm>
                <a:prstGeom prst="rect">
                  <a:avLst/>
                </a:prstGeom>
                <a:noFill/>
                <a:ln w="7">
                  <a:solidFill>
                    <a:srgbClr val="A0A0A0"/>
                  </a:solidFill>
                  <a:miter lim="800000"/>
                  <a:headEnd/>
                  <a:tailEnd/>
                </a:ln>
                <a:effectLst/>
              </p:spPr>
              <p:txBody>
                <a:bodyPr/>
                <a:lstStyle/>
                <a:p>
                  <a:endParaRPr lang="en-US" dirty="0"/>
                </a:p>
              </p:txBody>
            </p:sp>
          </p:grpSp>
          <p:grpSp>
            <p:nvGrpSpPr>
              <p:cNvPr id="25604" name="Group 108"/>
              <p:cNvGrpSpPr>
                <a:grpSpLocks/>
              </p:cNvGrpSpPr>
              <p:nvPr/>
            </p:nvGrpSpPr>
            <p:grpSpPr bwMode="auto">
              <a:xfrm>
                <a:off x="3707" y="4836"/>
                <a:ext cx="1886" cy="500"/>
                <a:chOff x="3707" y="4836"/>
                <a:chExt cx="1886" cy="500"/>
              </a:xfrm>
            </p:grpSpPr>
            <p:sp>
              <p:nvSpPr>
                <p:cNvPr id="25642" name="Rectangle 42"/>
                <p:cNvSpPr>
                  <a:spLocks noChangeArrowheads="1"/>
                </p:cNvSpPr>
                <p:nvPr/>
              </p:nvSpPr>
              <p:spPr bwMode="auto">
                <a:xfrm>
                  <a:off x="3750" y="4836"/>
                  <a:ext cx="1800" cy="500"/>
                </a:xfrm>
                <a:prstGeom prst="rect">
                  <a:avLst/>
                </a:prstGeom>
                <a:noFill/>
                <a:ln w="9525">
                  <a:noFill/>
                  <a:miter lim="800000"/>
                  <a:headEnd/>
                  <a:tailEnd/>
                </a:ln>
                <a:effectLst/>
              </p:spPr>
              <p:txBody>
                <a:bodyPr/>
                <a:lstStyle/>
                <a:p>
                  <a:pPr algn="l"/>
                  <a:r>
                    <a:rPr lang="en-US" sz="1100" dirty="0">
                      <a:cs typeface="Times New Roman" pitchFamily="18" charset="0"/>
                    </a:rPr>
                    <a:t>SM.C.9.  If appropriate, extends relationship and/or to health advocacy skill</a:t>
                  </a:r>
                  <a:endParaRPr lang="en-US" sz="1000" dirty="0">
                    <a:cs typeface="Times New Roman" pitchFamily="18" charset="0"/>
                  </a:endParaRPr>
                </a:p>
                <a:p>
                  <a:pPr algn="l"/>
                  <a:endParaRPr lang="en-US" sz="2400" dirty="0"/>
                </a:p>
              </p:txBody>
            </p:sp>
            <p:sp>
              <p:nvSpPr>
                <p:cNvPr id="25707" name="Rectangle 107"/>
                <p:cNvSpPr>
                  <a:spLocks noChangeArrowheads="1"/>
                </p:cNvSpPr>
                <p:nvPr/>
              </p:nvSpPr>
              <p:spPr bwMode="auto">
                <a:xfrm>
                  <a:off x="3707" y="4836"/>
                  <a:ext cx="1886" cy="500"/>
                </a:xfrm>
                <a:prstGeom prst="rect">
                  <a:avLst/>
                </a:prstGeom>
                <a:noFill/>
                <a:ln w="7">
                  <a:solidFill>
                    <a:srgbClr val="A0A0A0"/>
                  </a:solidFill>
                  <a:miter lim="800000"/>
                  <a:headEnd/>
                  <a:tailEnd/>
                </a:ln>
                <a:effectLst/>
              </p:spPr>
              <p:txBody>
                <a:bodyPr/>
                <a:lstStyle/>
                <a:p>
                  <a:endParaRPr lang="en-US" dirty="0"/>
                </a:p>
              </p:txBody>
            </p:sp>
          </p:grpSp>
        </p:grpSp>
        <p:sp>
          <p:nvSpPr>
            <p:cNvPr id="25710" name="Rectangle 110"/>
            <p:cNvSpPr>
              <a:spLocks noChangeArrowheads="1"/>
            </p:cNvSpPr>
            <p:nvPr/>
          </p:nvSpPr>
          <p:spPr bwMode="auto">
            <a:xfrm>
              <a:off x="-3" y="-3"/>
              <a:ext cx="5599" cy="5342"/>
            </a:xfrm>
            <a:prstGeom prst="rect">
              <a:avLst/>
            </a:prstGeom>
            <a:noFill/>
            <a:ln w="9525">
              <a:solidFill>
                <a:srgbClr val="A0A0A0"/>
              </a:solidFill>
              <a:miter lim="800000"/>
              <a:headEnd/>
              <a:tailEnd/>
            </a:ln>
            <a:effectLst/>
          </p:spPr>
          <p:txBody>
            <a:bodyPr/>
            <a:lstStyle/>
            <a:p>
              <a:endParaRPr lang="en-US" dirty="0"/>
            </a:p>
          </p:txBody>
        </p:sp>
      </p:grpSp>
      <p:sp>
        <p:nvSpPr>
          <p:cNvPr id="25712" name="Rectangle 112"/>
          <p:cNvSpPr>
            <a:spLocks noChangeArrowheads="1"/>
          </p:cNvSpPr>
          <p:nvPr/>
        </p:nvSpPr>
        <p:spPr bwMode="auto">
          <a:xfrm>
            <a:off x="0" y="381000"/>
            <a:ext cx="9144000" cy="882650"/>
          </a:xfrm>
          <a:prstGeom prst="rect">
            <a:avLst/>
          </a:prstGeom>
          <a:noFill/>
          <a:ln w="9525">
            <a:noFill/>
            <a:miter lim="800000"/>
            <a:headEnd/>
            <a:tailEnd/>
          </a:ln>
          <a:effectLst/>
        </p:spPr>
        <p:txBody>
          <a:bodyPr>
            <a:spAutoFit/>
          </a:bodyPr>
          <a:lstStyle/>
          <a:p>
            <a:r>
              <a:rPr lang="en-US" sz="1400" b="1" i="1" dirty="0">
                <a:cs typeface="Times New Roman" pitchFamily="18" charset="0"/>
              </a:rPr>
              <a:t>SELF MANAGEMENT</a:t>
            </a:r>
          </a:p>
          <a:p>
            <a:r>
              <a:rPr lang="en-US" sz="1400" b="1" i="1" dirty="0">
                <a:cs typeface="Times New Roman" pitchFamily="18" charset="0"/>
              </a:rPr>
              <a:t>Demonstrates the ability to practice strategies and skills to enhance personal health and safety</a:t>
            </a:r>
          </a:p>
          <a:p>
            <a:pPr algn="l"/>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762000" y="609600"/>
            <a:ext cx="7772400" cy="6248400"/>
          </a:xfrm>
        </p:spPr>
        <p:txBody>
          <a:bodyPr>
            <a:normAutofit fontScale="90000"/>
          </a:bodyPr>
          <a:lstStyle/>
          <a:p>
            <a:pPr algn="l"/>
            <a:r>
              <a:rPr lang="en-US" sz="3200" dirty="0">
                <a:solidFill>
                  <a:srgbClr val="FF0000"/>
                </a:solidFill>
              </a:rPr>
              <a:t>                      Skill Pedagogy</a:t>
            </a:r>
            <a:r>
              <a:rPr lang="en-US" sz="2000" dirty="0">
                <a:solidFill>
                  <a:srgbClr val="FF0000"/>
                </a:solidFill>
              </a:rPr>
              <a:t/>
            </a:r>
            <a:br>
              <a:rPr lang="en-US" sz="2000" dirty="0">
                <a:solidFill>
                  <a:srgbClr val="FF0000"/>
                </a:solidFill>
              </a:rPr>
            </a:br>
            <a:r>
              <a:rPr lang="en-US" sz="2400" dirty="0">
                <a:solidFill>
                  <a:srgbClr val="FF0000"/>
                </a:solidFill>
              </a:rPr>
              <a:t/>
            </a:r>
            <a:br>
              <a:rPr lang="en-US" sz="2400" dirty="0">
                <a:solidFill>
                  <a:srgbClr val="FF0000"/>
                </a:solidFill>
              </a:rPr>
            </a:br>
            <a:r>
              <a:rPr lang="en-US" sz="2000" dirty="0">
                <a:solidFill>
                  <a:srgbClr val="FF0000"/>
                </a:solidFill>
                <a:cs typeface="Times New Roman" pitchFamily="18" charset="0"/>
              </a:rPr>
              <a:t>Individuals learn a skill when it is clearly explained, broken down into simple steps, and modeled in a demonstration using all the steps </a:t>
            </a:r>
            <a:br>
              <a:rPr lang="en-US" sz="2000" dirty="0">
                <a:solidFill>
                  <a:srgbClr val="FF0000"/>
                </a:solidFill>
                <a:cs typeface="Times New Roman" pitchFamily="18" charset="0"/>
              </a:rPr>
            </a:br>
            <a:r>
              <a:rPr lang="en-US" sz="2000" dirty="0">
                <a:solidFill>
                  <a:srgbClr val="FF0000"/>
                </a:solidFill>
                <a:cs typeface="Times New Roman" pitchFamily="18" charset="0"/>
              </a:rPr>
              <a:t>in the correct sequence.</a:t>
            </a:r>
            <a:br>
              <a:rPr lang="en-US" sz="2000" dirty="0">
                <a:solidFill>
                  <a:srgbClr val="FF0000"/>
                </a:solidFill>
                <a:cs typeface="Times New Roman" pitchFamily="18" charset="0"/>
              </a:rPr>
            </a:br>
            <a:r>
              <a:rPr lang="en-US" sz="2000" dirty="0">
                <a:solidFill>
                  <a:srgbClr val="FF0000"/>
                </a:solidFill>
                <a:cs typeface="Times New Roman" pitchFamily="18" charset="0"/>
              </a:rPr>
              <a:t/>
            </a:r>
            <a:br>
              <a:rPr lang="en-US" sz="2000" dirty="0">
                <a:solidFill>
                  <a:srgbClr val="FF0000"/>
                </a:solidFill>
                <a:cs typeface="Times New Roman" pitchFamily="18" charset="0"/>
              </a:rPr>
            </a:br>
            <a:r>
              <a:rPr lang="en-US" sz="2000" dirty="0">
                <a:solidFill>
                  <a:srgbClr val="FF0000"/>
                </a:solidFill>
                <a:cs typeface="Times New Roman" pitchFamily="18" charset="0"/>
              </a:rPr>
              <a:t>When learning a new skill, it is important for individuals </a:t>
            </a:r>
            <a:br>
              <a:rPr lang="en-US" sz="2000" dirty="0">
                <a:solidFill>
                  <a:srgbClr val="FF0000"/>
                </a:solidFill>
                <a:cs typeface="Times New Roman" pitchFamily="18" charset="0"/>
              </a:rPr>
            </a:br>
            <a:r>
              <a:rPr lang="en-US" sz="2000" dirty="0">
                <a:solidFill>
                  <a:srgbClr val="FF0000"/>
                </a:solidFill>
                <a:cs typeface="Times New Roman" pitchFamily="18" charset="0"/>
              </a:rPr>
              <a:t>to have an opportunity to carefully examine a few </a:t>
            </a:r>
            <a:br>
              <a:rPr lang="en-US" sz="2000" dirty="0">
                <a:solidFill>
                  <a:srgbClr val="FF0000"/>
                </a:solidFill>
                <a:cs typeface="Times New Roman" pitchFamily="18" charset="0"/>
              </a:rPr>
            </a:br>
            <a:r>
              <a:rPr lang="en-US" sz="2000" dirty="0">
                <a:solidFill>
                  <a:srgbClr val="FF0000"/>
                </a:solidFill>
                <a:cs typeface="Times New Roman" pitchFamily="18" charset="0"/>
              </a:rPr>
              <a:t>examples in-depth.</a:t>
            </a:r>
            <a:br>
              <a:rPr lang="en-US" sz="2000" dirty="0">
                <a:solidFill>
                  <a:srgbClr val="FF0000"/>
                </a:solidFill>
                <a:cs typeface="Times New Roman" pitchFamily="18" charset="0"/>
              </a:rPr>
            </a:br>
            <a:r>
              <a:rPr lang="en-US" sz="2000" dirty="0">
                <a:solidFill>
                  <a:srgbClr val="FF0000"/>
                </a:solidFill>
                <a:cs typeface="Times New Roman" pitchFamily="18" charset="0"/>
              </a:rPr>
              <a:t/>
            </a:r>
            <a:br>
              <a:rPr lang="en-US" sz="2000" dirty="0">
                <a:solidFill>
                  <a:srgbClr val="FF0000"/>
                </a:solidFill>
                <a:cs typeface="Times New Roman" pitchFamily="18" charset="0"/>
              </a:rPr>
            </a:br>
            <a:r>
              <a:rPr lang="en-US" sz="2000" dirty="0">
                <a:solidFill>
                  <a:srgbClr val="FF0000"/>
                </a:solidFill>
                <a:cs typeface="Times New Roman" pitchFamily="18" charset="0"/>
              </a:rPr>
              <a:t>Individuals need to practice all the skill steps in large </a:t>
            </a:r>
            <a:br>
              <a:rPr lang="en-US" sz="2000" dirty="0">
                <a:solidFill>
                  <a:srgbClr val="FF0000"/>
                </a:solidFill>
                <a:cs typeface="Times New Roman" pitchFamily="18" charset="0"/>
              </a:rPr>
            </a:br>
            <a:r>
              <a:rPr lang="en-US" sz="2000" dirty="0">
                <a:solidFill>
                  <a:srgbClr val="FF0000"/>
                </a:solidFill>
                <a:cs typeface="Times New Roman" pitchFamily="18" charset="0"/>
              </a:rPr>
              <a:t>group and small group sessions receiving feedback from others.</a:t>
            </a:r>
            <a:br>
              <a:rPr lang="en-US" sz="2000" dirty="0">
                <a:solidFill>
                  <a:srgbClr val="FF0000"/>
                </a:solidFill>
                <a:cs typeface="Times New Roman" pitchFamily="18" charset="0"/>
              </a:rPr>
            </a:br>
            <a:r>
              <a:rPr lang="en-US" sz="2000" dirty="0">
                <a:solidFill>
                  <a:srgbClr val="FF0000"/>
                </a:solidFill>
                <a:cs typeface="Times New Roman" pitchFamily="18" charset="0"/>
              </a:rPr>
              <a:t/>
            </a:r>
            <a:br>
              <a:rPr lang="en-US" sz="2000" dirty="0">
                <a:solidFill>
                  <a:srgbClr val="FF0000"/>
                </a:solidFill>
                <a:cs typeface="Times New Roman" pitchFamily="18" charset="0"/>
              </a:rPr>
            </a:br>
            <a:r>
              <a:rPr lang="en-US" sz="2000" dirty="0">
                <a:solidFill>
                  <a:srgbClr val="FF0000"/>
                </a:solidFill>
                <a:cs typeface="Times New Roman" pitchFamily="18" charset="0"/>
              </a:rPr>
              <a:t>During skill practice, it is important to allow time for constructive feedback and discussions with others.</a:t>
            </a:r>
            <a:br>
              <a:rPr lang="en-US" sz="2000" dirty="0">
                <a:solidFill>
                  <a:srgbClr val="FF0000"/>
                </a:solidFill>
                <a:cs typeface="Times New Roman" pitchFamily="18" charset="0"/>
              </a:rPr>
            </a:br>
            <a:r>
              <a:rPr lang="en-US" sz="2000" dirty="0">
                <a:solidFill>
                  <a:srgbClr val="FF0000"/>
                </a:solidFill>
                <a:cs typeface="Times New Roman" pitchFamily="18" charset="0"/>
              </a:rPr>
              <a:t/>
            </a:r>
            <a:br>
              <a:rPr lang="en-US" sz="2000" dirty="0">
                <a:solidFill>
                  <a:srgbClr val="FF0000"/>
                </a:solidFill>
                <a:cs typeface="Times New Roman" pitchFamily="18" charset="0"/>
              </a:rPr>
            </a:br>
            <a:r>
              <a:rPr lang="en-US" sz="2000" dirty="0">
                <a:solidFill>
                  <a:srgbClr val="FF0000"/>
                </a:solidFill>
                <a:cs typeface="Times New Roman" pitchFamily="18" charset="0"/>
              </a:rPr>
              <a:t>Skill use attempts are more likely to occur if the threat of </a:t>
            </a:r>
            <a:br>
              <a:rPr lang="en-US" sz="2000" dirty="0">
                <a:solidFill>
                  <a:srgbClr val="FF0000"/>
                </a:solidFill>
                <a:cs typeface="Times New Roman" pitchFamily="18" charset="0"/>
              </a:rPr>
            </a:br>
            <a:r>
              <a:rPr lang="en-US" sz="2000" dirty="0">
                <a:solidFill>
                  <a:srgbClr val="FF0000"/>
                </a:solidFill>
                <a:cs typeface="Times New Roman" pitchFamily="18" charset="0"/>
              </a:rPr>
              <a:t>failure is reduced.</a:t>
            </a:r>
            <a:br>
              <a:rPr lang="en-US" sz="2000" dirty="0">
                <a:solidFill>
                  <a:srgbClr val="FF0000"/>
                </a:solidFill>
                <a:cs typeface="Times New Roman" pitchFamily="18" charset="0"/>
              </a:rPr>
            </a:br>
            <a:r>
              <a:rPr lang="en-US" sz="2400" dirty="0">
                <a:solidFill>
                  <a:srgbClr val="FF0000"/>
                </a:solidFill>
              </a:rPr>
              <a:t/>
            </a:r>
            <a:br>
              <a:rPr lang="en-US" sz="2400" dirty="0">
                <a:solidFill>
                  <a:srgbClr val="FF0000"/>
                </a:solidFill>
              </a:rPr>
            </a:br>
            <a:endParaRPr lang="en-US" sz="2400" dirty="0">
              <a:solidFill>
                <a:srgbClr val="FF0000"/>
              </a:solidFill>
            </a:endParaRPr>
          </a:p>
        </p:txBody>
      </p:sp>
      <p:pic>
        <p:nvPicPr>
          <p:cNvPr id="28676" name="Picture 4"/>
          <p:cNvPicPr>
            <a:picLocks noChangeAspect="1" noChangeArrowheads="1"/>
          </p:cNvPicPr>
          <p:nvPr/>
        </p:nvPicPr>
        <p:blipFill>
          <a:blip r:embed="rId2"/>
          <a:srcRect/>
          <a:stretch>
            <a:fillRect/>
          </a:stretch>
        </p:blipFill>
        <p:spPr bwMode="auto">
          <a:xfrm>
            <a:off x="6629400" y="2209800"/>
            <a:ext cx="2514600" cy="1709738"/>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Look at the skills (foldable)</a:t>
            </a:r>
            <a:endParaRPr lang="en-US" dirty="0">
              <a:solidFill>
                <a:srgbClr val="FF0000"/>
              </a:solidFill>
            </a:endParaRPr>
          </a:p>
        </p:txBody>
      </p:sp>
      <p:sp>
        <p:nvSpPr>
          <p:cNvPr id="3" name="TextBox 2"/>
          <p:cNvSpPr txBox="1"/>
          <p:nvPr/>
        </p:nvSpPr>
        <p:spPr>
          <a:xfrm>
            <a:off x="990600" y="1600200"/>
            <a:ext cx="7543800" cy="3785652"/>
          </a:xfrm>
          <a:prstGeom prst="rect">
            <a:avLst/>
          </a:prstGeom>
          <a:noFill/>
        </p:spPr>
        <p:txBody>
          <a:bodyPr wrap="square" rtlCol="0">
            <a:spAutoFit/>
          </a:bodyPr>
          <a:lstStyle/>
          <a:p>
            <a:pPr>
              <a:buFont typeface="Arial" pitchFamily="34" charset="0"/>
              <a:buChar char="•"/>
            </a:pPr>
            <a:r>
              <a:rPr lang="en-US" sz="4000" dirty="0" smtClean="0"/>
              <a:t>Pick 3 skills</a:t>
            </a:r>
          </a:p>
          <a:p>
            <a:pPr>
              <a:buFont typeface="Arial" pitchFamily="34" charset="0"/>
              <a:buChar char="•"/>
            </a:pPr>
            <a:r>
              <a:rPr lang="en-US" sz="4000" dirty="0" smtClean="0"/>
              <a:t>Summarize the skill</a:t>
            </a:r>
          </a:p>
          <a:p>
            <a:pPr>
              <a:buFont typeface="Arial" pitchFamily="34" charset="0"/>
              <a:buChar char="•"/>
            </a:pPr>
            <a:r>
              <a:rPr lang="en-US" sz="4000" dirty="0" smtClean="0"/>
              <a:t>What would that look like in a classroom??</a:t>
            </a:r>
          </a:p>
          <a:p>
            <a:pPr>
              <a:buFont typeface="Arial" pitchFamily="34" charset="0"/>
              <a:buChar char="•"/>
            </a:pPr>
            <a:r>
              <a:rPr lang="en-US" sz="4000" dirty="0" smtClean="0"/>
              <a:t>SHARE OUT</a:t>
            </a:r>
          </a:p>
          <a:p>
            <a:pPr>
              <a:buFont typeface="Arial" pitchFamily="34" charset="0"/>
              <a:buChar char="•"/>
            </a:pPr>
            <a:endParaRPr lang="en-US" sz="4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33400" y="533400"/>
            <a:ext cx="7772400" cy="6324600"/>
          </a:xfrm>
        </p:spPr>
        <p:txBody>
          <a:bodyPr/>
          <a:lstStyle/>
          <a:p>
            <a:pPr algn="l"/>
            <a:r>
              <a:rPr lang="en-US" sz="3200" dirty="0">
                <a:solidFill>
                  <a:srgbClr val="FF0000"/>
                </a:solidFill>
              </a:rPr>
              <a:t>                    Functional Knowledge</a:t>
            </a:r>
            <a:r>
              <a:rPr lang="en-US" sz="2400" dirty="0">
                <a:solidFill>
                  <a:srgbClr val="FF0000"/>
                </a:solidFill>
              </a:rPr>
              <a:t/>
            </a:r>
            <a:br>
              <a:rPr lang="en-US" sz="2400" dirty="0">
                <a:solidFill>
                  <a:srgbClr val="FF0000"/>
                </a:solidFill>
              </a:rPr>
            </a:br>
            <a:r>
              <a:rPr lang="en-US" sz="2400" dirty="0">
                <a:solidFill>
                  <a:srgbClr val="FF0000"/>
                </a:solidFill>
              </a:rPr>
              <a:t>                                       (content-based)</a:t>
            </a:r>
            <a:r>
              <a:rPr lang="en-US" sz="2400" dirty="0">
                <a:solidFill>
                  <a:schemeClr val="bg2"/>
                </a:solidFill>
              </a:rPr>
              <a:t/>
            </a:r>
            <a:br>
              <a:rPr lang="en-US" sz="2400" dirty="0">
                <a:solidFill>
                  <a:schemeClr val="bg2"/>
                </a:solidFill>
              </a:rPr>
            </a:br>
            <a:r>
              <a:rPr lang="en-US" sz="2400" dirty="0">
                <a:solidFill>
                  <a:schemeClr val="bg2"/>
                </a:solidFill>
              </a:rPr>
              <a:t>         							</a:t>
            </a:r>
            <a:br>
              <a:rPr lang="en-US" sz="2400" dirty="0">
                <a:solidFill>
                  <a:schemeClr val="bg2"/>
                </a:solidFill>
              </a:rPr>
            </a:br>
            <a:r>
              <a:rPr lang="en-US" sz="2400" dirty="0">
                <a:solidFill>
                  <a:schemeClr val="bg2"/>
                </a:solidFill>
              </a:rPr>
              <a:t>                           </a:t>
            </a:r>
            <a:r>
              <a:rPr lang="en-US" sz="2400" dirty="0">
                <a:solidFill>
                  <a:schemeClr val="accent2"/>
                </a:solidFill>
              </a:rPr>
              <a:t>Physical Activity and Nutrition</a:t>
            </a:r>
            <a:br>
              <a:rPr lang="en-US" sz="2400" dirty="0">
                <a:solidFill>
                  <a:schemeClr val="accent2"/>
                </a:solidFill>
              </a:rPr>
            </a:br>
            <a:r>
              <a:rPr lang="en-US" sz="2400" dirty="0">
                <a:solidFill>
                  <a:schemeClr val="accent2"/>
                </a:solidFill>
              </a:rPr>
              <a:t/>
            </a:r>
            <a:br>
              <a:rPr lang="en-US" sz="2400" dirty="0">
                <a:solidFill>
                  <a:schemeClr val="accent2"/>
                </a:solidFill>
              </a:rPr>
            </a:br>
            <a:r>
              <a:rPr lang="en-US" sz="2400" dirty="0">
                <a:solidFill>
                  <a:schemeClr val="accent2"/>
                </a:solidFill>
              </a:rPr>
              <a:t>                    </a:t>
            </a:r>
            <a:r>
              <a:rPr lang="en-US" sz="2400" dirty="0">
                <a:solidFill>
                  <a:srgbClr val="00FFFF"/>
                </a:solidFill>
              </a:rPr>
              <a:t>Tobacco</a:t>
            </a:r>
            <a:r>
              <a:rPr lang="en-US" sz="2400" dirty="0">
                <a:solidFill>
                  <a:schemeClr val="accent2"/>
                </a:solidFill>
              </a:rPr>
              <a:t>          Sexual Risk          HIV/AIDS</a:t>
            </a:r>
            <a:br>
              <a:rPr lang="en-US" sz="2400" dirty="0">
                <a:solidFill>
                  <a:schemeClr val="accent2"/>
                </a:solidFill>
              </a:rPr>
            </a:br>
            <a:r>
              <a:rPr lang="en-US" sz="2400" dirty="0">
                <a:solidFill>
                  <a:schemeClr val="accent2"/>
                </a:solidFill>
              </a:rPr>
              <a:t/>
            </a:r>
            <a:br>
              <a:rPr lang="en-US" sz="2400" dirty="0">
                <a:solidFill>
                  <a:schemeClr val="accent2"/>
                </a:solidFill>
              </a:rPr>
            </a:br>
            <a:r>
              <a:rPr lang="en-US" sz="2400" dirty="0">
                <a:solidFill>
                  <a:schemeClr val="accent2"/>
                </a:solidFill>
              </a:rPr>
              <a:t>                Alcohol and Other Drugs </a:t>
            </a:r>
            <a:br>
              <a:rPr lang="en-US" sz="2400" dirty="0">
                <a:solidFill>
                  <a:schemeClr val="accent2"/>
                </a:solidFill>
              </a:rPr>
            </a:br>
            <a:r>
              <a:rPr lang="en-US" sz="2400" dirty="0">
                <a:solidFill>
                  <a:schemeClr val="accent2"/>
                </a:solidFill>
              </a:rPr>
              <a:t/>
            </a:r>
            <a:br>
              <a:rPr lang="en-US" sz="2400" dirty="0">
                <a:solidFill>
                  <a:schemeClr val="accent2"/>
                </a:solidFill>
              </a:rPr>
            </a:br>
            <a:r>
              <a:rPr lang="en-US" sz="2400" dirty="0">
                <a:solidFill>
                  <a:schemeClr val="accent2"/>
                </a:solidFill>
              </a:rPr>
              <a:t>           Family Life and Sexual Health</a:t>
            </a:r>
            <a:br>
              <a:rPr lang="en-US" sz="2400" dirty="0">
                <a:solidFill>
                  <a:schemeClr val="accent2"/>
                </a:solidFill>
              </a:rPr>
            </a:br>
            <a:r>
              <a:rPr lang="en-US" sz="2400" dirty="0">
                <a:solidFill>
                  <a:schemeClr val="accent2"/>
                </a:solidFill>
              </a:rPr>
              <a:t/>
            </a:r>
            <a:br>
              <a:rPr lang="en-US" sz="2400" dirty="0">
                <a:solidFill>
                  <a:schemeClr val="accent2"/>
                </a:solidFill>
              </a:rPr>
            </a:br>
            <a:r>
              <a:rPr lang="en-US" sz="2400" dirty="0">
                <a:solidFill>
                  <a:schemeClr val="accent2"/>
                </a:solidFill>
              </a:rPr>
              <a:t>            Unintentional Injury          Violence Prevention</a:t>
            </a:r>
            <a:br>
              <a:rPr lang="en-US" sz="2400" dirty="0">
                <a:solidFill>
                  <a:schemeClr val="accent2"/>
                </a:solidFill>
              </a:rPr>
            </a:br>
            <a:r>
              <a:rPr lang="en-US" sz="2400" dirty="0">
                <a:solidFill>
                  <a:schemeClr val="accent2"/>
                </a:solidFill>
              </a:rPr>
              <a:t/>
            </a:r>
            <a:br>
              <a:rPr lang="en-US" sz="2400" dirty="0">
                <a:solidFill>
                  <a:schemeClr val="accent2"/>
                </a:solidFill>
              </a:rPr>
            </a:br>
            <a:r>
              <a:rPr lang="en-US" sz="2400" dirty="0">
                <a:solidFill>
                  <a:schemeClr val="accent2"/>
                </a:solidFill>
              </a:rPr>
              <a:t>                           Other Required Health Areas</a:t>
            </a:r>
            <a:r>
              <a:rPr lang="en-US" sz="2400" dirty="0">
                <a:solidFill>
                  <a:srgbClr val="FF7C80"/>
                </a:solidFill>
              </a:rPr>
              <a:t/>
            </a:r>
            <a:br>
              <a:rPr lang="en-US" sz="2400" dirty="0">
                <a:solidFill>
                  <a:srgbClr val="FF7C80"/>
                </a:solidFill>
              </a:rPr>
            </a:br>
            <a:r>
              <a:rPr lang="en-US" sz="3200" dirty="0">
                <a:solidFill>
                  <a:srgbClr val="FF7C80"/>
                </a:solidFill>
              </a:rPr>
              <a:t/>
            </a:r>
            <a:br>
              <a:rPr lang="en-US" sz="3200" dirty="0">
                <a:solidFill>
                  <a:srgbClr val="FF7C80"/>
                </a:solidFill>
              </a:rPr>
            </a:br>
            <a:endParaRPr lang="en-US" sz="3200" dirty="0">
              <a:solidFill>
                <a:srgbClr val="FF7C80"/>
              </a:solidFill>
            </a:endParaRPr>
          </a:p>
        </p:txBody>
      </p:sp>
      <p:pic>
        <p:nvPicPr>
          <p:cNvPr id="26627" name="Picture 3"/>
          <p:cNvPicPr>
            <a:picLocks noChangeAspect="1" noChangeArrowheads="1"/>
          </p:cNvPicPr>
          <p:nvPr/>
        </p:nvPicPr>
        <p:blipFill>
          <a:blip r:embed="rId2"/>
          <a:srcRect/>
          <a:stretch>
            <a:fillRect/>
          </a:stretch>
        </p:blipFill>
        <p:spPr bwMode="auto">
          <a:xfrm>
            <a:off x="5638800" y="3124200"/>
            <a:ext cx="1689100" cy="14732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1" name="Object 3"/>
          <p:cNvGraphicFramePr>
            <a:graphicFrameLocks noChangeAspect="1"/>
          </p:cNvGraphicFramePr>
          <p:nvPr/>
        </p:nvGraphicFramePr>
        <p:xfrm>
          <a:off x="230188" y="461963"/>
          <a:ext cx="8731250" cy="5657850"/>
        </p:xfrm>
        <a:graphic>
          <a:graphicData uri="http://schemas.openxmlformats.org/presentationml/2006/ole">
            <p:oleObj spid="_x0000_s25602" name="Document" r:id="rId3" imgW="8725680" imgH="5657760" progId="Word.Document.8">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1066800"/>
            <a:ext cx="8077200" cy="5410200"/>
          </a:xfrm>
        </p:spPr>
        <p:txBody>
          <a:bodyPr>
            <a:normAutofit fontScale="90000"/>
          </a:bodyPr>
          <a:lstStyle/>
          <a:p>
            <a:pPr algn="l"/>
            <a:r>
              <a:rPr lang="en-US" sz="3200" dirty="0"/>
              <a:t>                   Authentic Assessments</a:t>
            </a:r>
            <a:br>
              <a:rPr lang="en-US" sz="3200" dirty="0"/>
            </a:br>
            <a:r>
              <a:rPr lang="en-US" sz="3200" dirty="0"/>
              <a:t/>
            </a:r>
            <a:br>
              <a:rPr lang="en-US" sz="3200" dirty="0"/>
            </a:br>
            <a:r>
              <a:rPr lang="en-US" sz="3200" dirty="0"/>
              <a:t>   </a:t>
            </a:r>
            <a:r>
              <a:rPr lang="en-US" sz="2400" dirty="0"/>
              <a:t>Authentic or near authentic applications of health and safety                                           knowledge and skills such as:</a:t>
            </a:r>
            <a:br>
              <a:rPr lang="en-US" sz="2400" dirty="0"/>
            </a:br>
            <a:r>
              <a:rPr lang="en-US" sz="2400" dirty="0"/>
              <a:t/>
            </a:r>
            <a:br>
              <a:rPr lang="en-US" sz="2400" dirty="0"/>
            </a:br>
            <a:r>
              <a:rPr lang="en-US" sz="2400" dirty="0"/>
              <a:t>                                       Simulations                                                                                                                                                                                          	    Role Plays                                 Logs</a:t>
            </a:r>
            <a:br>
              <a:rPr lang="en-US" sz="2400" dirty="0"/>
            </a:br>
            <a:r>
              <a:rPr lang="en-US" sz="2400" dirty="0"/>
              <a:t/>
            </a:r>
            <a:br>
              <a:rPr lang="en-US" sz="2400" dirty="0"/>
            </a:br>
            <a:r>
              <a:rPr lang="en-US" sz="2400" dirty="0"/>
              <a:t>   Demonstrations                                                   Plans               </a:t>
            </a:r>
            <a:br>
              <a:rPr lang="en-US" sz="2400" dirty="0"/>
            </a:br>
            <a:r>
              <a:rPr lang="en-US" sz="2400" dirty="0"/>
              <a:t/>
            </a:r>
            <a:br>
              <a:rPr lang="en-US" sz="2400" dirty="0"/>
            </a:br>
            <a:r>
              <a:rPr lang="en-US" sz="2400" dirty="0"/>
              <a:t>    Reflection Journals                               Service Learning              </a:t>
            </a:r>
            <a:br>
              <a:rPr lang="en-US" sz="2400" dirty="0"/>
            </a:br>
            <a:r>
              <a:rPr lang="en-US" sz="2400" dirty="0"/>
              <a:t>                 </a:t>
            </a:r>
            <a:br>
              <a:rPr lang="en-US" sz="2400" dirty="0"/>
            </a:br>
            <a:r>
              <a:rPr lang="en-US" sz="2400" dirty="0"/>
              <a:t>                        Advocacy Products with Feedback</a:t>
            </a:r>
            <a:br>
              <a:rPr lang="en-US" sz="2400" dirty="0"/>
            </a:br>
            <a:r>
              <a:rPr lang="en-US" sz="2400" dirty="0"/>
              <a:t/>
            </a:r>
            <a:br>
              <a:rPr lang="en-US" sz="2400" dirty="0"/>
            </a:br>
            <a:r>
              <a:rPr lang="en-US" sz="2400" dirty="0"/>
              <a:t> </a:t>
            </a:r>
            <a:br>
              <a:rPr lang="en-US" sz="2400" dirty="0"/>
            </a:br>
            <a:endParaRPr lang="en-US" sz="2400" dirty="0"/>
          </a:p>
        </p:txBody>
      </p:sp>
      <p:pic>
        <p:nvPicPr>
          <p:cNvPr id="20483" name="Picture 3"/>
          <p:cNvPicPr>
            <a:picLocks noChangeAspect="1" noChangeArrowheads="1"/>
          </p:cNvPicPr>
          <p:nvPr/>
        </p:nvPicPr>
        <p:blipFill>
          <a:blip r:embed="rId2"/>
          <a:srcRect/>
          <a:stretch>
            <a:fillRect/>
          </a:stretch>
        </p:blipFill>
        <p:spPr bwMode="auto">
          <a:xfrm>
            <a:off x="3733800" y="3581400"/>
            <a:ext cx="1044575" cy="1466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Assessment Inventory</a:t>
            </a:r>
            <a:endParaRPr lang="en-US" dirty="0">
              <a:solidFill>
                <a:srgbClr val="FF0000"/>
              </a:solidFill>
            </a:endParaRPr>
          </a:p>
        </p:txBody>
      </p:sp>
      <p:sp>
        <p:nvSpPr>
          <p:cNvPr id="3" name="TextBox 2"/>
          <p:cNvSpPr txBox="1"/>
          <p:nvPr/>
        </p:nvSpPr>
        <p:spPr>
          <a:xfrm>
            <a:off x="762000" y="1676400"/>
            <a:ext cx="8077200" cy="2862322"/>
          </a:xfrm>
          <a:prstGeom prst="rect">
            <a:avLst/>
          </a:prstGeom>
          <a:noFill/>
        </p:spPr>
        <p:txBody>
          <a:bodyPr wrap="square" rtlCol="0">
            <a:spAutoFit/>
          </a:bodyPr>
          <a:lstStyle/>
          <a:p>
            <a:pPr>
              <a:buFont typeface="Wingdings" pitchFamily="2" charset="2"/>
              <a:buChar char="q"/>
            </a:pPr>
            <a:r>
              <a:rPr lang="en-US" sz="3600" dirty="0" smtClean="0"/>
              <a:t>What kind of picture does this paint for us?</a:t>
            </a:r>
          </a:p>
          <a:p>
            <a:pPr>
              <a:buFont typeface="Wingdings" pitchFamily="2" charset="2"/>
              <a:buChar char="q"/>
            </a:pPr>
            <a:r>
              <a:rPr lang="en-US" sz="3600" dirty="0" smtClean="0"/>
              <a:t>Areas to begin?</a:t>
            </a:r>
          </a:p>
          <a:p>
            <a:pPr>
              <a:buFont typeface="Wingdings" pitchFamily="2" charset="2"/>
              <a:buChar char="q"/>
            </a:pPr>
            <a:r>
              <a:rPr lang="en-US" sz="3600" dirty="0" smtClean="0"/>
              <a:t>PRIORITIZE (Rome wasn’t built in a day…)</a:t>
            </a:r>
            <a:endParaRPr lang="en-US" sz="3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Map…</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763000" cy="2773362"/>
          </a:xfrm>
        </p:spPr>
        <p:txBody>
          <a:bodyPr>
            <a:noAutofit/>
          </a:bodyPr>
          <a:lstStyle/>
          <a:p>
            <a:r>
              <a:rPr lang="en-US" dirty="0" smtClean="0"/>
              <a:t>What do you know about the Health Guidance Document?</a:t>
            </a:r>
            <a:br>
              <a:rPr lang="en-US" dirty="0" smtClean="0"/>
            </a:br>
            <a:r>
              <a:rPr lang="en-US" dirty="0"/>
              <a:t>W</a:t>
            </a:r>
            <a:r>
              <a:rPr lang="en-US" dirty="0" smtClean="0"/>
              <a:t>hat are you currently using to teach Health?</a:t>
            </a:r>
            <a:endParaRPr lang="en-US" dirty="0"/>
          </a:p>
        </p:txBody>
      </p:sp>
      <p:sp>
        <p:nvSpPr>
          <p:cNvPr id="3" name="Content Placeholder 2"/>
          <p:cNvSpPr>
            <a:spLocks noGrp="1"/>
          </p:cNvSpPr>
          <p:nvPr>
            <p:ph idx="1"/>
          </p:nvPr>
        </p:nvSpPr>
        <p:spPr>
          <a:xfrm>
            <a:off x="2438400" y="3733800"/>
            <a:ext cx="4495800" cy="1600200"/>
          </a:xfrm>
        </p:spPr>
        <p:txBody>
          <a:bodyPr>
            <a:noAutofit/>
          </a:bodyPr>
          <a:lstStyle/>
          <a:p>
            <a:pPr algn="ctr">
              <a:buNone/>
            </a:pPr>
            <a:r>
              <a:rPr lang="en-US" sz="5400" dirty="0" smtClean="0">
                <a:solidFill>
                  <a:srgbClr val="FF0000"/>
                </a:solidFill>
              </a:rPr>
              <a:t>Gallery Walk</a:t>
            </a:r>
            <a:endParaRPr lang="en-US" sz="5400"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630362"/>
          </a:xfrm>
        </p:spPr>
        <p:txBody>
          <a:bodyPr/>
          <a:lstStyle/>
          <a:p>
            <a:r>
              <a:rPr lang="en-US" dirty="0" smtClean="0"/>
              <a:t>Regulations…</a:t>
            </a:r>
            <a:endParaRPr lang="en-US" dirty="0"/>
          </a:p>
        </p:txBody>
      </p:sp>
      <p:pic>
        <p:nvPicPr>
          <p:cNvPr id="31746" name="Picture 2" descr="C:\Users\MDaigler\AppData\Local\Microsoft\Windows\Temporary Internet Files\Content.IE5\PV0DWDHN\MC900433940[1].png"/>
          <p:cNvPicPr>
            <a:picLocks noChangeAspect="1" noChangeArrowheads="1"/>
          </p:cNvPicPr>
          <p:nvPr/>
        </p:nvPicPr>
        <p:blipFill>
          <a:blip r:embed="rId2"/>
          <a:srcRect/>
          <a:stretch>
            <a:fillRect/>
          </a:stretch>
        </p:blipFill>
        <p:spPr bwMode="auto">
          <a:xfrm>
            <a:off x="2819400" y="2209800"/>
            <a:ext cx="2833688" cy="283368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756" name="Object 4"/>
          <p:cNvGraphicFramePr>
            <a:graphicFrameLocks noChangeAspect="1"/>
          </p:cNvGraphicFramePr>
          <p:nvPr>
            <p:ph type="body" idx="1"/>
          </p:nvPr>
        </p:nvGraphicFramePr>
        <p:xfrm>
          <a:off x="7543800" y="2895600"/>
          <a:ext cx="1600200" cy="2438400"/>
        </p:xfrm>
        <a:graphic>
          <a:graphicData uri="http://schemas.openxmlformats.org/presentationml/2006/ole">
            <p:oleObj spid="_x0000_s30722" name="Clip" r:id="rId3" imgW="3153960" imgH="4708080" progId="MS_ClipArt_Gallery.2">
              <p:embed/>
            </p:oleObj>
          </a:graphicData>
        </a:graphic>
      </p:graphicFrame>
      <p:sp>
        <p:nvSpPr>
          <p:cNvPr id="74757" name="Text Box 5"/>
          <p:cNvSpPr txBox="1">
            <a:spLocks noChangeArrowheads="1"/>
          </p:cNvSpPr>
          <p:nvPr/>
        </p:nvSpPr>
        <p:spPr bwMode="auto">
          <a:xfrm>
            <a:off x="762000" y="1828800"/>
            <a:ext cx="6400800" cy="579438"/>
          </a:xfrm>
          <a:prstGeom prst="rect">
            <a:avLst/>
          </a:prstGeom>
          <a:noFill/>
          <a:ln w="9525">
            <a:noFill/>
            <a:miter lim="800000"/>
            <a:headEnd/>
            <a:tailEnd/>
          </a:ln>
          <a:effectLst/>
        </p:spPr>
        <p:txBody>
          <a:bodyPr>
            <a:spAutoFit/>
          </a:bodyPr>
          <a:lstStyle/>
          <a:p>
            <a:endParaRPr lang="en-US" dirty="0"/>
          </a:p>
        </p:txBody>
      </p:sp>
      <p:sp>
        <p:nvSpPr>
          <p:cNvPr id="74758" name="Text Box 6"/>
          <p:cNvSpPr txBox="1">
            <a:spLocks noChangeArrowheads="1"/>
          </p:cNvSpPr>
          <p:nvPr/>
        </p:nvSpPr>
        <p:spPr bwMode="auto">
          <a:xfrm>
            <a:off x="685800" y="2762250"/>
            <a:ext cx="5029200" cy="579438"/>
          </a:xfrm>
          <a:prstGeom prst="rect">
            <a:avLst/>
          </a:prstGeom>
          <a:noFill/>
          <a:ln w="9525">
            <a:noFill/>
            <a:miter lim="800000"/>
            <a:headEnd/>
            <a:tailEnd/>
          </a:ln>
          <a:effectLst/>
        </p:spPr>
        <p:txBody>
          <a:bodyPr>
            <a:spAutoFit/>
          </a:bodyPr>
          <a:lstStyle/>
          <a:p>
            <a:endParaRPr lang="en-US" dirty="0"/>
          </a:p>
        </p:txBody>
      </p:sp>
      <p:graphicFrame>
        <p:nvGraphicFramePr>
          <p:cNvPr id="74761" name="Object 9"/>
          <p:cNvGraphicFramePr>
            <a:graphicFrameLocks noChangeAspect="1"/>
          </p:cNvGraphicFramePr>
          <p:nvPr/>
        </p:nvGraphicFramePr>
        <p:xfrm>
          <a:off x="7539038" y="1676400"/>
          <a:ext cx="444500" cy="457200"/>
        </p:xfrm>
        <a:graphic>
          <a:graphicData uri="http://schemas.openxmlformats.org/presentationml/2006/ole">
            <p:oleObj spid="_x0000_s30723" name="Clip" r:id="rId4" imgW="594360" imgH="608040" progId="MS_ClipArt_Gallery.2">
              <p:embed/>
            </p:oleObj>
          </a:graphicData>
        </a:graphic>
      </p:graphicFrame>
      <p:graphicFrame>
        <p:nvGraphicFramePr>
          <p:cNvPr id="74762" name="Object 10"/>
          <p:cNvGraphicFramePr>
            <a:graphicFrameLocks noChangeAspect="1"/>
          </p:cNvGraphicFramePr>
          <p:nvPr/>
        </p:nvGraphicFramePr>
        <p:xfrm>
          <a:off x="7843838" y="685800"/>
          <a:ext cx="444500" cy="457200"/>
        </p:xfrm>
        <a:graphic>
          <a:graphicData uri="http://schemas.openxmlformats.org/presentationml/2006/ole">
            <p:oleObj spid="_x0000_s30724" name="Clip" r:id="rId5" imgW="594360" imgH="608040" progId="MS_ClipArt_Gallery.2">
              <p:embed/>
            </p:oleObj>
          </a:graphicData>
        </a:graphic>
      </p:graphicFrame>
      <p:graphicFrame>
        <p:nvGraphicFramePr>
          <p:cNvPr id="74763" name="Object 11"/>
          <p:cNvGraphicFramePr>
            <a:graphicFrameLocks noChangeAspect="1"/>
          </p:cNvGraphicFramePr>
          <p:nvPr/>
        </p:nvGraphicFramePr>
        <p:xfrm>
          <a:off x="6548438" y="1371600"/>
          <a:ext cx="444500" cy="457200"/>
        </p:xfrm>
        <a:graphic>
          <a:graphicData uri="http://schemas.openxmlformats.org/presentationml/2006/ole">
            <p:oleObj spid="_x0000_s30725" name="Clip" r:id="rId6" imgW="594360" imgH="608040" progId="MS_ClipArt_Gallery.2">
              <p:embed/>
            </p:oleObj>
          </a:graphicData>
        </a:graphic>
      </p:graphicFrame>
      <p:graphicFrame>
        <p:nvGraphicFramePr>
          <p:cNvPr id="74764" name="Object 12"/>
          <p:cNvGraphicFramePr>
            <a:graphicFrameLocks noChangeAspect="1"/>
          </p:cNvGraphicFramePr>
          <p:nvPr/>
        </p:nvGraphicFramePr>
        <p:xfrm>
          <a:off x="8224838" y="2133600"/>
          <a:ext cx="444500" cy="457200"/>
        </p:xfrm>
        <a:graphic>
          <a:graphicData uri="http://schemas.openxmlformats.org/presentationml/2006/ole">
            <p:oleObj spid="_x0000_s30726" name="Clip" r:id="rId7" imgW="594360" imgH="608040" progId="MS_ClipArt_Gallery.2">
              <p:embed/>
            </p:oleObj>
          </a:graphicData>
        </a:graphic>
      </p:graphicFrame>
      <p:sp>
        <p:nvSpPr>
          <p:cNvPr id="12" name="Title 1"/>
          <p:cNvSpPr txBox="1">
            <a:spLocks/>
          </p:cNvSpPr>
          <p:nvPr/>
        </p:nvSpPr>
        <p:spPr>
          <a:xfrm>
            <a:off x="381000" y="609600"/>
            <a:ext cx="6248400" cy="464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chemeClr val="tx1"/>
                </a:solidFill>
                <a:effectLst/>
                <a:uLnTx/>
                <a:uFillTx/>
                <a:latin typeface="+mj-lt"/>
                <a:ea typeface="+mj-ea"/>
                <a:cs typeface="+mj-cs"/>
              </a:rPr>
              <a:t>Background on the Guidance Document…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685800" y="609600"/>
            <a:ext cx="7772400" cy="1676400"/>
          </a:xfrm>
        </p:spPr>
        <p:txBody>
          <a:bodyPr/>
          <a:lstStyle/>
          <a:p>
            <a:pPr algn="l"/>
            <a:r>
              <a:rPr lang="en-US" dirty="0"/>
              <a:t>               Vision</a:t>
            </a:r>
          </a:p>
        </p:txBody>
      </p:sp>
      <p:graphicFrame>
        <p:nvGraphicFramePr>
          <p:cNvPr id="74756" name="Object 4"/>
          <p:cNvGraphicFramePr>
            <a:graphicFrameLocks noChangeAspect="1"/>
          </p:cNvGraphicFramePr>
          <p:nvPr>
            <p:ph type="body" idx="1"/>
          </p:nvPr>
        </p:nvGraphicFramePr>
        <p:xfrm>
          <a:off x="7543800" y="2895600"/>
          <a:ext cx="1600200" cy="2438400"/>
        </p:xfrm>
        <a:graphic>
          <a:graphicData uri="http://schemas.openxmlformats.org/presentationml/2006/ole">
            <p:oleObj spid="_x0000_s3074" name="Clip" r:id="rId3" imgW="3153960" imgH="4708080" progId="MS_ClipArt_Gallery.2">
              <p:embed/>
            </p:oleObj>
          </a:graphicData>
        </a:graphic>
      </p:graphicFrame>
      <p:sp>
        <p:nvSpPr>
          <p:cNvPr id="74757" name="Text Box 5"/>
          <p:cNvSpPr txBox="1">
            <a:spLocks noChangeArrowheads="1"/>
          </p:cNvSpPr>
          <p:nvPr/>
        </p:nvSpPr>
        <p:spPr bwMode="auto">
          <a:xfrm>
            <a:off x="762000" y="1828800"/>
            <a:ext cx="6400800" cy="579438"/>
          </a:xfrm>
          <a:prstGeom prst="rect">
            <a:avLst/>
          </a:prstGeom>
          <a:noFill/>
          <a:ln w="9525">
            <a:noFill/>
            <a:miter lim="800000"/>
            <a:headEnd/>
            <a:tailEnd/>
          </a:ln>
          <a:effectLst/>
        </p:spPr>
        <p:txBody>
          <a:bodyPr>
            <a:spAutoFit/>
          </a:bodyPr>
          <a:lstStyle/>
          <a:p>
            <a:endParaRPr lang="en-US" dirty="0"/>
          </a:p>
        </p:txBody>
      </p:sp>
      <p:sp>
        <p:nvSpPr>
          <p:cNvPr id="74758" name="Text Box 6"/>
          <p:cNvSpPr txBox="1">
            <a:spLocks noChangeArrowheads="1"/>
          </p:cNvSpPr>
          <p:nvPr/>
        </p:nvSpPr>
        <p:spPr bwMode="auto">
          <a:xfrm>
            <a:off x="685800" y="2762250"/>
            <a:ext cx="5029200" cy="579438"/>
          </a:xfrm>
          <a:prstGeom prst="rect">
            <a:avLst/>
          </a:prstGeom>
          <a:noFill/>
          <a:ln w="9525">
            <a:noFill/>
            <a:miter lim="800000"/>
            <a:headEnd/>
            <a:tailEnd/>
          </a:ln>
          <a:effectLst/>
        </p:spPr>
        <p:txBody>
          <a:bodyPr>
            <a:spAutoFit/>
          </a:bodyPr>
          <a:lstStyle/>
          <a:p>
            <a:endParaRPr lang="en-US" dirty="0"/>
          </a:p>
        </p:txBody>
      </p:sp>
      <p:sp>
        <p:nvSpPr>
          <p:cNvPr id="74760" name="Text Box 8"/>
          <p:cNvSpPr txBox="1">
            <a:spLocks noChangeArrowheads="1"/>
          </p:cNvSpPr>
          <p:nvPr/>
        </p:nvSpPr>
        <p:spPr bwMode="auto">
          <a:xfrm>
            <a:off x="381000" y="2438400"/>
            <a:ext cx="6858000" cy="3387725"/>
          </a:xfrm>
          <a:prstGeom prst="rect">
            <a:avLst/>
          </a:prstGeom>
          <a:noFill/>
          <a:ln w="9525">
            <a:noFill/>
            <a:miter lim="800000"/>
            <a:headEnd/>
            <a:tailEnd/>
          </a:ln>
          <a:effectLst/>
        </p:spPr>
        <p:txBody>
          <a:bodyPr>
            <a:spAutoFit/>
          </a:bodyPr>
          <a:lstStyle/>
          <a:p>
            <a:r>
              <a:rPr lang="en-US" sz="3600" dirty="0"/>
              <a:t>All school health educators are valued and recognized health and educational leaders, applying theory to practice to enhance the health, safety and academic achievement </a:t>
            </a:r>
          </a:p>
          <a:p>
            <a:r>
              <a:rPr lang="en-US" sz="3600" dirty="0"/>
              <a:t>of all youth.</a:t>
            </a:r>
          </a:p>
        </p:txBody>
      </p:sp>
      <p:graphicFrame>
        <p:nvGraphicFramePr>
          <p:cNvPr id="74761" name="Object 9"/>
          <p:cNvGraphicFramePr>
            <a:graphicFrameLocks noChangeAspect="1"/>
          </p:cNvGraphicFramePr>
          <p:nvPr/>
        </p:nvGraphicFramePr>
        <p:xfrm>
          <a:off x="7539038" y="1676400"/>
          <a:ext cx="444500" cy="457200"/>
        </p:xfrm>
        <a:graphic>
          <a:graphicData uri="http://schemas.openxmlformats.org/presentationml/2006/ole">
            <p:oleObj spid="_x0000_s3075" name="Clip" r:id="rId4" imgW="594360" imgH="608040" progId="MS_ClipArt_Gallery.2">
              <p:embed/>
            </p:oleObj>
          </a:graphicData>
        </a:graphic>
      </p:graphicFrame>
      <p:graphicFrame>
        <p:nvGraphicFramePr>
          <p:cNvPr id="74762" name="Object 10"/>
          <p:cNvGraphicFramePr>
            <a:graphicFrameLocks noChangeAspect="1"/>
          </p:cNvGraphicFramePr>
          <p:nvPr/>
        </p:nvGraphicFramePr>
        <p:xfrm>
          <a:off x="7843838" y="685800"/>
          <a:ext cx="444500" cy="457200"/>
        </p:xfrm>
        <a:graphic>
          <a:graphicData uri="http://schemas.openxmlformats.org/presentationml/2006/ole">
            <p:oleObj spid="_x0000_s3076" name="Clip" r:id="rId5" imgW="594360" imgH="608040" progId="MS_ClipArt_Gallery.2">
              <p:embed/>
            </p:oleObj>
          </a:graphicData>
        </a:graphic>
      </p:graphicFrame>
      <p:graphicFrame>
        <p:nvGraphicFramePr>
          <p:cNvPr id="74763" name="Object 11"/>
          <p:cNvGraphicFramePr>
            <a:graphicFrameLocks noChangeAspect="1"/>
          </p:cNvGraphicFramePr>
          <p:nvPr/>
        </p:nvGraphicFramePr>
        <p:xfrm>
          <a:off x="6548438" y="1371600"/>
          <a:ext cx="444500" cy="457200"/>
        </p:xfrm>
        <a:graphic>
          <a:graphicData uri="http://schemas.openxmlformats.org/presentationml/2006/ole">
            <p:oleObj spid="_x0000_s3077" name="Clip" r:id="rId6" imgW="594360" imgH="608040" progId="MS_ClipArt_Gallery.2">
              <p:embed/>
            </p:oleObj>
          </a:graphicData>
        </a:graphic>
      </p:graphicFrame>
      <p:graphicFrame>
        <p:nvGraphicFramePr>
          <p:cNvPr id="74764" name="Object 12"/>
          <p:cNvGraphicFramePr>
            <a:graphicFrameLocks noChangeAspect="1"/>
          </p:cNvGraphicFramePr>
          <p:nvPr/>
        </p:nvGraphicFramePr>
        <p:xfrm>
          <a:off x="8224838" y="2133600"/>
          <a:ext cx="444500" cy="457200"/>
        </p:xfrm>
        <a:graphic>
          <a:graphicData uri="http://schemas.openxmlformats.org/presentationml/2006/ole">
            <p:oleObj spid="_x0000_s3078" name="Clip" r:id="rId7" imgW="594360" imgH="608040" progId="MS_ClipArt_Gallery.2">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304800"/>
            <a:ext cx="7772400" cy="1447800"/>
          </a:xfrm>
        </p:spPr>
        <p:txBody>
          <a:bodyPr/>
          <a:lstStyle/>
          <a:p>
            <a:pPr algn="l"/>
            <a:r>
              <a:rPr lang="en-US" dirty="0"/>
              <a:t>               Goals</a:t>
            </a:r>
          </a:p>
        </p:txBody>
      </p:sp>
      <p:graphicFrame>
        <p:nvGraphicFramePr>
          <p:cNvPr id="75779" name="Object 3"/>
          <p:cNvGraphicFramePr>
            <a:graphicFrameLocks noChangeAspect="1"/>
          </p:cNvGraphicFramePr>
          <p:nvPr>
            <p:ph type="body" idx="1"/>
          </p:nvPr>
        </p:nvGraphicFramePr>
        <p:xfrm>
          <a:off x="7543800" y="2895600"/>
          <a:ext cx="1600200" cy="2438400"/>
        </p:xfrm>
        <a:graphic>
          <a:graphicData uri="http://schemas.openxmlformats.org/presentationml/2006/ole">
            <p:oleObj spid="_x0000_s4098" name="Clip" r:id="rId3" imgW="3153960" imgH="4708080" progId="MS_ClipArt_Gallery.2">
              <p:embed/>
            </p:oleObj>
          </a:graphicData>
        </a:graphic>
      </p:graphicFrame>
      <p:sp>
        <p:nvSpPr>
          <p:cNvPr id="75780" name="Text Box 4"/>
          <p:cNvSpPr txBox="1">
            <a:spLocks noChangeArrowheads="1"/>
          </p:cNvSpPr>
          <p:nvPr/>
        </p:nvSpPr>
        <p:spPr bwMode="auto">
          <a:xfrm>
            <a:off x="762000" y="1828800"/>
            <a:ext cx="6400800" cy="579438"/>
          </a:xfrm>
          <a:prstGeom prst="rect">
            <a:avLst/>
          </a:prstGeom>
          <a:noFill/>
          <a:ln w="9525">
            <a:noFill/>
            <a:miter lim="800000"/>
            <a:headEnd/>
            <a:tailEnd/>
          </a:ln>
          <a:effectLst/>
        </p:spPr>
        <p:txBody>
          <a:bodyPr>
            <a:spAutoFit/>
          </a:bodyPr>
          <a:lstStyle/>
          <a:p>
            <a:endParaRPr lang="en-US" dirty="0"/>
          </a:p>
        </p:txBody>
      </p:sp>
      <p:sp>
        <p:nvSpPr>
          <p:cNvPr id="75781" name="Text Box 5"/>
          <p:cNvSpPr txBox="1">
            <a:spLocks noChangeArrowheads="1"/>
          </p:cNvSpPr>
          <p:nvPr/>
        </p:nvSpPr>
        <p:spPr bwMode="auto">
          <a:xfrm>
            <a:off x="685800" y="2762250"/>
            <a:ext cx="5029200" cy="579438"/>
          </a:xfrm>
          <a:prstGeom prst="rect">
            <a:avLst/>
          </a:prstGeom>
          <a:noFill/>
          <a:ln w="9525">
            <a:noFill/>
            <a:miter lim="800000"/>
            <a:headEnd/>
            <a:tailEnd/>
          </a:ln>
          <a:effectLst/>
        </p:spPr>
        <p:txBody>
          <a:bodyPr>
            <a:spAutoFit/>
          </a:bodyPr>
          <a:lstStyle/>
          <a:p>
            <a:endParaRPr lang="en-US" dirty="0"/>
          </a:p>
        </p:txBody>
      </p:sp>
      <p:sp>
        <p:nvSpPr>
          <p:cNvPr id="75782" name="Text Box 6"/>
          <p:cNvSpPr txBox="1">
            <a:spLocks noChangeArrowheads="1"/>
          </p:cNvSpPr>
          <p:nvPr/>
        </p:nvSpPr>
        <p:spPr bwMode="auto">
          <a:xfrm>
            <a:off x="381000" y="2209800"/>
            <a:ext cx="6858000" cy="2762808"/>
          </a:xfrm>
          <a:prstGeom prst="rect">
            <a:avLst/>
          </a:prstGeom>
          <a:noFill/>
          <a:ln w="9525">
            <a:noFill/>
            <a:miter lim="800000"/>
            <a:headEnd/>
            <a:tailEnd/>
          </a:ln>
          <a:effectLst/>
        </p:spPr>
        <p:txBody>
          <a:bodyPr>
            <a:spAutoFit/>
          </a:bodyPr>
          <a:lstStyle/>
          <a:p>
            <a:pPr algn="l">
              <a:lnSpc>
                <a:spcPct val="105000"/>
              </a:lnSpc>
              <a:buFont typeface="Wingdings" pitchFamily="2" charset="2"/>
              <a:buChar char="ü"/>
            </a:pPr>
            <a:r>
              <a:rPr lang="en-US" sz="3600" dirty="0"/>
              <a:t>  </a:t>
            </a:r>
            <a:r>
              <a:rPr lang="en-US" sz="2800" dirty="0"/>
              <a:t>All youth are safe, healthy and    </a:t>
            </a:r>
          </a:p>
          <a:p>
            <a:pPr algn="l">
              <a:lnSpc>
                <a:spcPct val="105000"/>
              </a:lnSpc>
              <a:buFont typeface="Wingdings" pitchFamily="2" charset="2"/>
              <a:buNone/>
            </a:pPr>
            <a:r>
              <a:rPr lang="en-US" sz="2800" dirty="0"/>
              <a:t>      academically successful.</a:t>
            </a:r>
          </a:p>
          <a:p>
            <a:pPr algn="l">
              <a:lnSpc>
                <a:spcPct val="105000"/>
              </a:lnSpc>
              <a:buFont typeface="Wingdings" pitchFamily="2" charset="2"/>
              <a:buNone/>
            </a:pPr>
            <a:endParaRPr lang="en-US" sz="2800" dirty="0"/>
          </a:p>
          <a:p>
            <a:pPr algn="l">
              <a:lnSpc>
                <a:spcPct val="105000"/>
              </a:lnSpc>
              <a:buFont typeface="Wingdings" pitchFamily="2" charset="2"/>
              <a:buChar char="ü"/>
            </a:pPr>
            <a:r>
              <a:rPr lang="en-US" dirty="0"/>
              <a:t>  </a:t>
            </a:r>
            <a:r>
              <a:rPr lang="en-US" sz="2800" dirty="0"/>
              <a:t>All youth achieve or exceed the </a:t>
            </a:r>
          </a:p>
          <a:p>
            <a:pPr algn="l">
              <a:lnSpc>
                <a:spcPct val="105000"/>
              </a:lnSpc>
              <a:buFont typeface="Wingdings" pitchFamily="2" charset="2"/>
              <a:buNone/>
            </a:pPr>
            <a:r>
              <a:rPr lang="en-US" sz="2800" dirty="0"/>
              <a:t>     Standards  for </a:t>
            </a:r>
            <a:r>
              <a:rPr lang="en-US" sz="2800" dirty="0" smtClean="0"/>
              <a:t>Learning – focus on SKILLS</a:t>
            </a:r>
            <a:endParaRPr lang="en-US" sz="2800" dirty="0"/>
          </a:p>
          <a:p>
            <a:pPr algn="l">
              <a:lnSpc>
                <a:spcPct val="105000"/>
              </a:lnSpc>
              <a:buFont typeface="Wingdings" pitchFamily="2" charset="2"/>
              <a:buNone/>
            </a:pPr>
            <a:endParaRPr lang="en-US" dirty="0"/>
          </a:p>
        </p:txBody>
      </p:sp>
      <p:graphicFrame>
        <p:nvGraphicFramePr>
          <p:cNvPr id="75783" name="Object 7"/>
          <p:cNvGraphicFramePr>
            <a:graphicFrameLocks noChangeAspect="1"/>
          </p:cNvGraphicFramePr>
          <p:nvPr/>
        </p:nvGraphicFramePr>
        <p:xfrm>
          <a:off x="7539038" y="1676400"/>
          <a:ext cx="444500" cy="457200"/>
        </p:xfrm>
        <a:graphic>
          <a:graphicData uri="http://schemas.openxmlformats.org/presentationml/2006/ole">
            <p:oleObj spid="_x0000_s4099" name="Clip" r:id="rId4" imgW="594360" imgH="608040" progId="MS_ClipArt_Gallery.2">
              <p:embed/>
            </p:oleObj>
          </a:graphicData>
        </a:graphic>
      </p:graphicFrame>
      <p:graphicFrame>
        <p:nvGraphicFramePr>
          <p:cNvPr id="75784" name="Object 8"/>
          <p:cNvGraphicFramePr>
            <a:graphicFrameLocks noChangeAspect="1"/>
          </p:cNvGraphicFramePr>
          <p:nvPr/>
        </p:nvGraphicFramePr>
        <p:xfrm>
          <a:off x="7843838" y="685800"/>
          <a:ext cx="444500" cy="457200"/>
        </p:xfrm>
        <a:graphic>
          <a:graphicData uri="http://schemas.openxmlformats.org/presentationml/2006/ole">
            <p:oleObj spid="_x0000_s4100" name="Clip" r:id="rId5" imgW="594360" imgH="608040" progId="MS_ClipArt_Gallery.2">
              <p:embed/>
            </p:oleObj>
          </a:graphicData>
        </a:graphic>
      </p:graphicFrame>
      <p:graphicFrame>
        <p:nvGraphicFramePr>
          <p:cNvPr id="75785" name="Object 9"/>
          <p:cNvGraphicFramePr>
            <a:graphicFrameLocks noChangeAspect="1"/>
          </p:cNvGraphicFramePr>
          <p:nvPr/>
        </p:nvGraphicFramePr>
        <p:xfrm>
          <a:off x="6548438" y="1371600"/>
          <a:ext cx="444500" cy="457200"/>
        </p:xfrm>
        <a:graphic>
          <a:graphicData uri="http://schemas.openxmlformats.org/presentationml/2006/ole">
            <p:oleObj spid="_x0000_s4101" name="Clip" r:id="rId6" imgW="594360" imgH="608040" progId="MS_ClipArt_Gallery.2">
              <p:embed/>
            </p:oleObj>
          </a:graphicData>
        </a:graphic>
      </p:graphicFrame>
      <p:graphicFrame>
        <p:nvGraphicFramePr>
          <p:cNvPr id="75786" name="Object 10"/>
          <p:cNvGraphicFramePr>
            <a:graphicFrameLocks noChangeAspect="1"/>
          </p:cNvGraphicFramePr>
          <p:nvPr/>
        </p:nvGraphicFramePr>
        <p:xfrm>
          <a:off x="8224838" y="2133600"/>
          <a:ext cx="444500" cy="457200"/>
        </p:xfrm>
        <a:graphic>
          <a:graphicData uri="http://schemas.openxmlformats.org/presentationml/2006/ole">
            <p:oleObj spid="_x0000_s4102" name="Clip" r:id="rId7" imgW="594360" imgH="608040" progId="MS_ClipArt_Gallery.2">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026"/>
          <p:cNvSpPr>
            <a:spLocks noGrp="1" noChangeArrowheads="1"/>
          </p:cNvSpPr>
          <p:nvPr>
            <p:ph type="title"/>
          </p:nvPr>
        </p:nvSpPr>
        <p:spPr>
          <a:xfrm>
            <a:off x="228600" y="2209800"/>
            <a:ext cx="7086600" cy="3352800"/>
          </a:xfrm>
        </p:spPr>
        <p:txBody>
          <a:bodyPr>
            <a:normAutofit fontScale="90000"/>
          </a:bodyPr>
          <a:lstStyle/>
          <a:p>
            <a:pPr algn="l"/>
            <a:r>
              <a:rPr lang="en-US" sz="3600" dirty="0"/>
              <a:t>           </a:t>
            </a:r>
            <a:br>
              <a:rPr lang="en-US" sz="3600" dirty="0"/>
            </a:br>
            <a:r>
              <a:rPr lang="en-US" sz="3600" dirty="0"/>
              <a:t/>
            </a:r>
            <a:br>
              <a:rPr lang="en-US" sz="3600" dirty="0"/>
            </a:br>
            <a:r>
              <a:rPr lang="en-US" sz="3600" dirty="0"/>
              <a:t/>
            </a:r>
            <a:br>
              <a:rPr lang="en-US" sz="3600" dirty="0"/>
            </a:br>
            <a:r>
              <a:rPr lang="en-US" sz="3600" dirty="0"/>
              <a:t>        </a:t>
            </a:r>
            <a:br>
              <a:rPr lang="en-US" sz="3600" dirty="0"/>
            </a:br>
            <a:r>
              <a:rPr lang="en-US" sz="3600" dirty="0"/>
              <a:t>           </a:t>
            </a:r>
            <a:r>
              <a:rPr lang="en-US" sz="3600" u="sng" dirty="0"/>
              <a:t>Navigational Stars</a:t>
            </a:r>
            <a:r>
              <a:rPr lang="en-US" sz="3600" dirty="0"/>
              <a:t/>
            </a:r>
            <a:br>
              <a:rPr lang="en-US" sz="3600" dirty="0"/>
            </a:br>
            <a:r>
              <a:rPr lang="en-US" sz="3600" dirty="0"/>
              <a:t>    </a:t>
            </a:r>
            <a:r>
              <a:rPr lang="en-US" sz="2800" dirty="0"/>
              <a:t>Standards-Based            </a:t>
            </a:r>
            <a:r>
              <a:rPr lang="en-US" sz="2800" dirty="0">
                <a:solidFill>
                  <a:srgbClr val="FF0000"/>
                </a:solidFill>
              </a:rPr>
              <a:t>Skills-Driven</a:t>
            </a:r>
            <a:r>
              <a:rPr lang="en-US" sz="2800" dirty="0"/>
              <a:t/>
            </a:r>
            <a:br>
              <a:rPr lang="en-US" sz="2800" dirty="0"/>
            </a:br>
            <a:r>
              <a:rPr lang="en-US" sz="2800" dirty="0"/>
              <a:t>          Scientifically Research-Based	           </a:t>
            </a:r>
            <a:br>
              <a:rPr lang="en-US" sz="2800" dirty="0"/>
            </a:br>
            <a:r>
              <a:rPr lang="en-US" sz="2800" dirty="0"/>
              <a:t>                     </a:t>
            </a:r>
            <a:r>
              <a:rPr lang="en-US" sz="2800" dirty="0">
                <a:solidFill>
                  <a:srgbClr val="FF0000"/>
                </a:solidFill>
              </a:rPr>
              <a:t>Learner-Centered</a:t>
            </a:r>
            <a:r>
              <a:rPr lang="en-US" sz="2800" dirty="0"/>
              <a:t/>
            </a:r>
            <a:br>
              <a:rPr lang="en-US" sz="2800" dirty="0"/>
            </a:br>
            <a:r>
              <a:rPr lang="en-US" sz="2800" dirty="0"/>
              <a:t>      Strength-Based	              Authentic   </a:t>
            </a:r>
            <a:br>
              <a:rPr lang="en-US" sz="2800" dirty="0"/>
            </a:br>
            <a:r>
              <a:rPr lang="en-US" sz="2800" dirty="0"/>
              <a:t>    Integrated into Total Educational Program</a:t>
            </a:r>
            <a:br>
              <a:rPr lang="en-US" sz="2800" dirty="0"/>
            </a:br>
            <a:r>
              <a:rPr lang="en-US" sz="2800" dirty="0"/>
              <a:t>             Qualified and Skilled Teachers</a:t>
            </a:r>
            <a:br>
              <a:rPr lang="en-US" sz="2800" dirty="0"/>
            </a:br>
            <a:r>
              <a:rPr lang="en-US" sz="2800" dirty="0"/>
              <a:t>              School Community Support</a:t>
            </a:r>
            <a:br>
              <a:rPr lang="en-US" sz="2800" dirty="0"/>
            </a:br>
            <a:r>
              <a:rPr lang="en-US" sz="2800" dirty="0"/>
              <a:t>      Coordinated School Health Approach</a:t>
            </a:r>
            <a:r>
              <a:rPr lang="en-US" sz="3600" dirty="0"/>
              <a:t/>
            </a:r>
            <a:br>
              <a:rPr lang="en-US" sz="3600" dirty="0"/>
            </a:br>
            <a:r>
              <a:rPr lang="en-US" sz="3600" dirty="0"/>
              <a:t/>
            </a:r>
            <a:br>
              <a:rPr lang="en-US" sz="3600" dirty="0"/>
            </a:br>
            <a:r>
              <a:rPr lang="en-US" sz="3600" dirty="0"/>
              <a:t/>
            </a:r>
            <a:br>
              <a:rPr lang="en-US" sz="3600" dirty="0"/>
            </a:br>
            <a:endParaRPr lang="en-US" dirty="0"/>
          </a:p>
        </p:txBody>
      </p:sp>
      <p:graphicFrame>
        <p:nvGraphicFramePr>
          <p:cNvPr id="52227" name="Object 1027"/>
          <p:cNvGraphicFramePr>
            <a:graphicFrameLocks noChangeAspect="1"/>
          </p:cNvGraphicFramePr>
          <p:nvPr/>
        </p:nvGraphicFramePr>
        <p:xfrm>
          <a:off x="6950075" y="2438400"/>
          <a:ext cx="2041525" cy="3048000"/>
        </p:xfrm>
        <a:graphic>
          <a:graphicData uri="http://schemas.openxmlformats.org/presentationml/2006/ole">
            <p:oleObj spid="_x0000_s5122" name="Clip" r:id="rId4" imgW="3153960" imgH="4708080" progId="MS_ClipArt_Gallery.2">
              <p:embed/>
            </p:oleObj>
          </a:graphicData>
        </a:graphic>
      </p:graphicFrame>
      <p:graphicFrame>
        <p:nvGraphicFramePr>
          <p:cNvPr id="52228" name="Object 1028"/>
          <p:cNvGraphicFramePr>
            <a:graphicFrameLocks noChangeAspect="1"/>
          </p:cNvGraphicFramePr>
          <p:nvPr/>
        </p:nvGraphicFramePr>
        <p:xfrm>
          <a:off x="3657600" y="609600"/>
          <a:ext cx="592138" cy="608013"/>
        </p:xfrm>
        <a:graphic>
          <a:graphicData uri="http://schemas.openxmlformats.org/presentationml/2006/ole">
            <p:oleObj spid="_x0000_s5123" name="Clip" r:id="rId5" imgW="594360" imgH="608040" progId="MS_ClipArt_Gallery.2">
              <p:embed/>
            </p:oleObj>
          </a:graphicData>
        </a:graphic>
      </p:graphicFrame>
      <p:graphicFrame>
        <p:nvGraphicFramePr>
          <p:cNvPr id="52229" name="Object 1029"/>
          <p:cNvGraphicFramePr>
            <a:graphicFrameLocks noChangeAspect="1"/>
          </p:cNvGraphicFramePr>
          <p:nvPr/>
        </p:nvGraphicFramePr>
        <p:xfrm>
          <a:off x="7924800" y="1066800"/>
          <a:ext cx="592138" cy="608013"/>
        </p:xfrm>
        <a:graphic>
          <a:graphicData uri="http://schemas.openxmlformats.org/presentationml/2006/ole">
            <p:oleObj spid="_x0000_s5124" name="Clip" r:id="rId6" imgW="594360" imgH="608040" progId="MS_ClipArt_Gallery.2">
              <p:embed/>
            </p:oleObj>
          </a:graphicData>
        </a:graphic>
      </p:graphicFrame>
      <p:graphicFrame>
        <p:nvGraphicFramePr>
          <p:cNvPr id="52230" name="Object 1030"/>
          <p:cNvGraphicFramePr>
            <a:graphicFrameLocks noChangeAspect="1"/>
          </p:cNvGraphicFramePr>
          <p:nvPr/>
        </p:nvGraphicFramePr>
        <p:xfrm>
          <a:off x="5638800" y="228600"/>
          <a:ext cx="592138" cy="608013"/>
        </p:xfrm>
        <a:graphic>
          <a:graphicData uri="http://schemas.openxmlformats.org/presentationml/2006/ole">
            <p:oleObj spid="_x0000_s5125" name="Clip" r:id="rId7" imgW="594360" imgH="608040" progId="MS_ClipArt_Gallery.2">
              <p:embed/>
            </p:oleObj>
          </a:graphicData>
        </a:graphic>
      </p:graphicFrame>
      <p:graphicFrame>
        <p:nvGraphicFramePr>
          <p:cNvPr id="52231" name="Object 1031"/>
          <p:cNvGraphicFramePr>
            <a:graphicFrameLocks noChangeAspect="1"/>
          </p:cNvGraphicFramePr>
          <p:nvPr/>
        </p:nvGraphicFramePr>
        <p:xfrm>
          <a:off x="5257800" y="1219200"/>
          <a:ext cx="592138" cy="608013"/>
        </p:xfrm>
        <a:graphic>
          <a:graphicData uri="http://schemas.openxmlformats.org/presentationml/2006/ole">
            <p:oleObj spid="_x0000_s5126" name="Clip" r:id="rId8" imgW="594360" imgH="608040" progId="MS_ClipArt_Gallery.2">
              <p:embed/>
            </p:oleObj>
          </a:graphicData>
        </a:graphic>
      </p:graphicFrame>
      <p:graphicFrame>
        <p:nvGraphicFramePr>
          <p:cNvPr id="52232" name="Object 1032"/>
          <p:cNvGraphicFramePr>
            <a:graphicFrameLocks noChangeAspect="1"/>
          </p:cNvGraphicFramePr>
          <p:nvPr/>
        </p:nvGraphicFramePr>
        <p:xfrm>
          <a:off x="1905000" y="152400"/>
          <a:ext cx="592138" cy="608013"/>
        </p:xfrm>
        <a:graphic>
          <a:graphicData uri="http://schemas.openxmlformats.org/presentationml/2006/ole">
            <p:oleObj spid="_x0000_s5127" name="Clip" r:id="rId9" imgW="594360" imgH="608040" progId="MS_ClipArt_Gallery.2">
              <p:embed/>
            </p:oleObj>
          </a:graphicData>
        </a:graphic>
      </p:graphicFrame>
      <p:graphicFrame>
        <p:nvGraphicFramePr>
          <p:cNvPr id="52233" name="Object 1033"/>
          <p:cNvGraphicFramePr>
            <a:graphicFrameLocks noChangeAspect="1"/>
          </p:cNvGraphicFramePr>
          <p:nvPr/>
        </p:nvGraphicFramePr>
        <p:xfrm>
          <a:off x="914400" y="762000"/>
          <a:ext cx="592138" cy="608013"/>
        </p:xfrm>
        <a:graphic>
          <a:graphicData uri="http://schemas.openxmlformats.org/presentationml/2006/ole">
            <p:oleObj spid="_x0000_s5128" name="Clip" r:id="rId10" imgW="594360" imgH="608040" progId="MS_ClipArt_Gallery.2">
              <p:embed/>
            </p:oleObj>
          </a:graphicData>
        </a:graphic>
      </p:graphicFrame>
      <p:graphicFrame>
        <p:nvGraphicFramePr>
          <p:cNvPr id="52234" name="Object 1034"/>
          <p:cNvGraphicFramePr>
            <a:graphicFrameLocks noChangeAspect="1"/>
          </p:cNvGraphicFramePr>
          <p:nvPr/>
        </p:nvGraphicFramePr>
        <p:xfrm>
          <a:off x="152400" y="0"/>
          <a:ext cx="592138" cy="608013"/>
        </p:xfrm>
        <a:graphic>
          <a:graphicData uri="http://schemas.openxmlformats.org/presentationml/2006/ole">
            <p:oleObj spid="_x0000_s5129" name="Clip" r:id="rId11" imgW="594360" imgH="608040" progId="MS_ClipArt_Gallery.2">
              <p:embed/>
            </p:oleObj>
          </a:graphicData>
        </a:graphic>
      </p:graphicFrame>
      <p:graphicFrame>
        <p:nvGraphicFramePr>
          <p:cNvPr id="52235" name="Object 1035"/>
          <p:cNvGraphicFramePr>
            <a:graphicFrameLocks noChangeAspect="1"/>
          </p:cNvGraphicFramePr>
          <p:nvPr/>
        </p:nvGraphicFramePr>
        <p:xfrm>
          <a:off x="4419600" y="228600"/>
          <a:ext cx="592138" cy="608013"/>
        </p:xfrm>
        <a:graphic>
          <a:graphicData uri="http://schemas.openxmlformats.org/presentationml/2006/ole">
            <p:oleObj spid="_x0000_s5130" name="Clip" r:id="rId12" imgW="594360" imgH="608040" progId="MS_ClipArt_Gallery.2">
              <p:embed/>
            </p:oleObj>
          </a:graphicData>
        </a:graphic>
      </p:graphicFrame>
      <p:graphicFrame>
        <p:nvGraphicFramePr>
          <p:cNvPr id="52236" name="Object 1036"/>
          <p:cNvGraphicFramePr>
            <a:graphicFrameLocks noChangeAspect="1"/>
          </p:cNvGraphicFramePr>
          <p:nvPr/>
        </p:nvGraphicFramePr>
        <p:xfrm>
          <a:off x="2971800" y="152400"/>
          <a:ext cx="592138" cy="608013"/>
        </p:xfrm>
        <a:graphic>
          <a:graphicData uri="http://schemas.openxmlformats.org/presentationml/2006/ole">
            <p:oleObj spid="_x0000_s5131" name="Clip" r:id="rId13" imgW="594360" imgH="608040" progId="MS_ClipArt_Gallery.2">
              <p:embed/>
            </p:oleObj>
          </a:graphicData>
        </a:graphic>
      </p:graphicFrame>
      <p:graphicFrame>
        <p:nvGraphicFramePr>
          <p:cNvPr id="52237" name="Object 1037"/>
          <p:cNvGraphicFramePr>
            <a:graphicFrameLocks noChangeAspect="1"/>
          </p:cNvGraphicFramePr>
          <p:nvPr/>
        </p:nvGraphicFramePr>
        <p:xfrm>
          <a:off x="7010400" y="533400"/>
          <a:ext cx="592138" cy="608013"/>
        </p:xfrm>
        <a:graphic>
          <a:graphicData uri="http://schemas.openxmlformats.org/presentationml/2006/ole">
            <p:oleObj spid="_x0000_s5132" name="Clip" r:id="rId14" imgW="594360" imgH="608040" progId="MS_ClipArt_Gallery.2">
              <p:embed/>
            </p:oleObj>
          </a:graphicData>
        </a:graphic>
      </p:graphicFrame>
      <p:sp>
        <p:nvSpPr>
          <p:cNvPr id="14" name="Oval 13"/>
          <p:cNvSpPr/>
          <p:nvPr/>
        </p:nvSpPr>
        <p:spPr>
          <a:xfrm>
            <a:off x="228600" y="1524000"/>
            <a:ext cx="1143000" cy="914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4343400" y="1676400"/>
            <a:ext cx="1143000" cy="914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3733800"/>
            <a:ext cx="8229600" cy="1143000"/>
          </a:xfrm>
        </p:spPr>
        <p:txBody>
          <a:bodyPr>
            <a:normAutofit fontScale="90000"/>
          </a:bodyPr>
          <a:lstStyle/>
          <a:p>
            <a:r>
              <a:rPr lang="en-US" sz="2800" dirty="0"/>
              <a:t>            </a:t>
            </a:r>
            <a:br>
              <a:rPr lang="en-US" sz="2800" dirty="0"/>
            </a:br>
            <a:r>
              <a:rPr lang="en-US" sz="2800" dirty="0"/>
              <a:t> </a:t>
            </a:r>
            <a:r>
              <a:rPr lang="en-US" sz="3600" dirty="0"/>
              <a:t>New York State</a:t>
            </a:r>
            <a:br>
              <a:rPr lang="en-US" sz="3600" dirty="0"/>
            </a:br>
            <a:r>
              <a:rPr lang="en-US" sz="3600" dirty="0"/>
              <a:t> Education Department </a:t>
            </a:r>
            <a:r>
              <a:rPr lang="en-US" sz="3200" dirty="0"/>
              <a:t>         </a:t>
            </a:r>
            <a:br>
              <a:rPr lang="en-US" sz="3200" dirty="0"/>
            </a:br>
            <a:r>
              <a:rPr lang="en-US" sz="3600" dirty="0">
                <a:solidFill>
                  <a:srgbClr val="FFCC99"/>
                </a:solidFill>
              </a:rPr>
              <a:t>Guidance Document for Achieving </a:t>
            </a:r>
            <a:br>
              <a:rPr lang="en-US" sz="3600" dirty="0">
                <a:solidFill>
                  <a:srgbClr val="FFCC99"/>
                </a:solidFill>
              </a:rPr>
            </a:br>
            <a:r>
              <a:rPr lang="en-US" sz="3600" dirty="0">
                <a:solidFill>
                  <a:srgbClr val="FFCC99"/>
                </a:solidFill>
              </a:rPr>
              <a:t>the NYS Standards in </a:t>
            </a:r>
            <a:br>
              <a:rPr lang="en-US" sz="3600" dirty="0">
                <a:solidFill>
                  <a:srgbClr val="FFCC99"/>
                </a:solidFill>
              </a:rPr>
            </a:br>
            <a:r>
              <a:rPr lang="en-US" sz="3600" dirty="0">
                <a:solidFill>
                  <a:srgbClr val="FFCC99"/>
                </a:solidFill>
              </a:rPr>
              <a:t>Health Education</a:t>
            </a:r>
            <a:r>
              <a:rPr lang="en-US" sz="2800" dirty="0"/>
              <a:t/>
            </a:r>
            <a:br>
              <a:rPr lang="en-US" sz="2800" dirty="0"/>
            </a:br>
            <a:r>
              <a:rPr lang="en-US" sz="2800" dirty="0"/>
              <a:t/>
            </a:r>
            <a:br>
              <a:rPr lang="en-US" sz="2800" dirty="0"/>
            </a:br>
            <a:r>
              <a:rPr lang="en-US" sz="2800" dirty="0"/>
              <a:t>                 </a:t>
            </a:r>
            <a:br>
              <a:rPr lang="en-US" sz="2800" dirty="0"/>
            </a:br>
            <a:endParaRPr lang="en-US" sz="2800" dirty="0"/>
          </a:p>
        </p:txBody>
      </p:sp>
      <p:graphicFrame>
        <p:nvGraphicFramePr>
          <p:cNvPr id="40963" name="Object 3"/>
          <p:cNvGraphicFramePr>
            <a:graphicFrameLocks noChangeAspect="1"/>
          </p:cNvGraphicFramePr>
          <p:nvPr/>
        </p:nvGraphicFramePr>
        <p:xfrm>
          <a:off x="6781800" y="2606675"/>
          <a:ext cx="2389188" cy="3565525"/>
        </p:xfrm>
        <a:graphic>
          <a:graphicData uri="http://schemas.openxmlformats.org/presentationml/2006/ole">
            <p:oleObj spid="_x0000_s17410" name="Clip" r:id="rId3" imgW="3153960" imgH="4708080" progId="MS_ClipArt_Gallery.2">
              <p:embed/>
            </p:oleObj>
          </a:graphicData>
        </a:graphic>
      </p:graphicFrame>
      <p:graphicFrame>
        <p:nvGraphicFramePr>
          <p:cNvPr id="40964" name="Object 4"/>
          <p:cNvGraphicFramePr>
            <a:graphicFrameLocks noChangeAspect="1"/>
          </p:cNvGraphicFramePr>
          <p:nvPr/>
        </p:nvGraphicFramePr>
        <p:xfrm>
          <a:off x="7924800" y="1066800"/>
          <a:ext cx="592138" cy="608013"/>
        </p:xfrm>
        <a:graphic>
          <a:graphicData uri="http://schemas.openxmlformats.org/presentationml/2006/ole">
            <p:oleObj spid="_x0000_s17411" name="Clip" r:id="rId4" imgW="594360" imgH="608040" progId="MS_ClipArt_Gallery.2">
              <p:embed/>
            </p:oleObj>
          </a:graphicData>
        </a:graphic>
      </p:graphicFrame>
      <p:graphicFrame>
        <p:nvGraphicFramePr>
          <p:cNvPr id="40965" name="Object 5"/>
          <p:cNvGraphicFramePr>
            <a:graphicFrameLocks noChangeAspect="1"/>
          </p:cNvGraphicFramePr>
          <p:nvPr/>
        </p:nvGraphicFramePr>
        <p:xfrm>
          <a:off x="5638800" y="228600"/>
          <a:ext cx="592138" cy="608013"/>
        </p:xfrm>
        <a:graphic>
          <a:graphicData uri="http://schemas.openxmlformats.org/presentationml/2006/ole">
            <p:oleObj spid="_x0000_s17412" name="Clip" r:id="rId5" imgW="594360" imgH="608040" progId="MS_ClipArt_Gallery.2">
              <p:embed/>
            </p:oleObj>
          </a:graphicData>
        </a:graphic>
      </p:graphicFrame>
      <p:graphicFrame>
        <p:nvGraphicFramePr>
          <p:cNvPr id="40966" name="Object 6"/>
          <p:cNvGraphicFramePr>
            <a:graphicFrameLocks noChangeAspect="1"/>
          </p:cNvGraphicFramePr>
          <p:nvPr/>
        </p:nvGraphicFramePr>
        <p:xfrm>
          <a:off x="4800600" y="1066800"/>
          <a:ext cx="592138" cy="608013"/>
        </p:xfrm>
        <a:graphic>
          <a:graphicData uri="http://schemas.openxmlformats.org/presentationml/2006/ole">
            <p:oleObj spid="_x0000_s17413" name="Clip" r:id="rId6" imgW="594360" imgH="608040" progId="MS_ClipArt_Gallery.2">
              <p:embed/>
            </p:oleObj>
          </a:graphicData>
        </a:graphic>
      </p:graphicFrame>
      <p:graphicFrame>
        <p:nvGraphicFramePr>
          <p:cNvPr id="40967" name="Object 7"/>
          <p:cNvGraphicFramePr>
            <a:graphicFrameLocks noChangeAspect="1"/>
          </p:cNvGraphicFramePr>
          <p:nvPr/>
        </p:nvGraphicFramePr>
        <p:xfrm>
          <a:off x="1143000" y="457200"/>
          <a:ext cx="592138" cy="608013"/>
        </p:xfrm>
        <a:graphic>
          <a:graphicData uri="http://schemas.openxmlformats.org/presentationml/2006/ole">
            <p:oleObj spid="_x0000_s17414" name="Clip" r:id="rId7" imgW="594360" imgH="608040" progId="MS_ClipArt_Gallery.2">
              <p:embed/>
            </p:oleObj>
          </a:graphicData>
        </a:graphic>
      </p:graphicFrame>
      <p:graphicFrame>
        <p:nvGraphicFramePr>
          <p:cNvPr id="40968" name="Object 8"/>
          <p:cNvGraphicFramePr>
            <a:graphicFrameLocks noChangeAspect="1"/>
          </p:cNvGraphicFramePr>
          <p:nvPr/>
        </p:nvGraphicFramePr>
        <p:xfrm>
          <a:off x="2895600" y="304800"/>
          <a:ext cx="592138" cy="608013"/>
        </p:xfrm>
        <a:graphic>
          <a:graphicData uri="http://schemas.openxmlformats.org/presentationml/2006/ole">
            <p:oleObj spid="_x0000_s17415" name="Clip" r:id="rId8" imgW="594360" imgH="608040" progId="MS_ClipArt_Gallery.2">
              <p:embed/>
            </p:oleObj>
          </a:graphicData>
        </a:graphic>
      </p:graphicFrame>
      <p:graphicFrame>
        <p:nvGraphicFramePr>
          <p:cNvPr id="40969" name="Object 9"/>
          <p:cNvGraphicFramePr>
            <a:graphicFrameLocks noChangeAspect="1"/>
          </p:cNvGraphicFramePr>
          <p:nvPr/>
        </p:nvGraphicFramePr>
        <p:xfrm>
          <a:off x="457200" y="914400"/>
          <a:ext cx="592138" cy="608013"/>
        </p:xfrm>
        <a:graphic>
          <a:graphicData uri="http://schemas.openxmlformats.org/presentationml/2006/ole">
            <p:oleObj spid="_x0000_s17416" name="Clip" r:id="rId9" imgW="594360" imgH="608040" progId="MS_ClipArt_Gallery.2">
              <p:embed/>
            </p:oleObj>
          </a:graphicData>
        </a:graphic>
      </p:graphicFrame>
      <p:graphicFrame>
        <p:nvGraphicFramePr>
          <p:cNvPr id="40970" name="Object 10"/>
          <p:cNvGraphicFramePr>
            <a:graphicFrameLocks noChangeAspect="1"/>
          </p:cNvGraphicFramePr>
          <p:nvPr/>
        </p:nvGraphicFramePr>
        <p:xfrm>
          <a:off x="7620000" y="2286000"/>
          <a:ext cx="592138" cy="608013"/>
        </p:xfrm>
        <a:graphic>
          <a:graphicData uri="http://schemas.openxmlformats.org/presentationml/2006/ole">
            <p:oleObj spid="_x0000_s17417" name="Clip" r:id="rId10" imgW="594360" imgH="608040" progId="MS_ClipArt_Gallery.2">
              <p:embed/>
            </p:oleObj>
          </a:graphicData>
        </a:graphic>
      </p:graphicFrame>
      <p:graphicFrame>
        <p:nvGraphicFramePr>
          <p:cNvPr id="40971" name="Object 11"/>
          <p:cNvGraphicFramePr>
            <a:graphicFrameLocks noChangeAspect="1"/>
          </p:cNvGraphicFramePr>
          <p:nvPr/>
        </p:nvGraphicFramePr>
        <p:xfrm>
          <a:off x="304800" y="1828800"/>
          <a:ext cx="592138" cy="608013"/>
        </p:xfrm>
        <a:graphic>
          <a:graphicData uri="http://schemas.openxmlformats.org/presentationml/2006/ole">
            <p:oleObj spid="_x0000_s17418" name="Clip" r:id="rId11" imgW="594360" imgH="608040" progId="MS_ClipArt_Gallery.2">
              <p:embed/>
            </p:oleObj>
          </a:graphicData>
        </a:graphic>
      </p:graphicFrame>
      <p:graphicFrame>
        <p:nvGraphicFramePr>
          <p:cNvPr id="40972" name="Object 12"/>
          <p:cNvGraphicFramePr>
            <a:graphicFrameLocks noChangeAspect="1"/>
          </p:cNvGraphicFramePr>
          <p:nvPr/>
        </p:nvGraphicFramePr>
        <p:xfrm>
          <a:off x="7162800" y="152400"/>
          <a:ext cx="592138" cy="608013"/>
        </p:xfrm>
        <a:graphic>
          <a:graphicData uri="http://schemas.openxmlformats.org/presentationml/2006/ole">
            <p:oleObj spid="_x0000_s17419" name="Clip" r:id="rId12" imgW="594360" imgH="608040" progId="MS_ClipArt_Gallery.2">
              <p:embed/>
            </p:oleObj>
          </a:graphicData>
        </a:graphic>
      </p:graphicFrame>
      <p:graphicFrame>
        <p:nvGraphicFramePr>
          <p:cNvPr id="40973" name="Object 13"/>
          <p:cNvGraphicFramePr>
            <a:graphicFrameLocks noChangeAspect="1"/>
          </p:cNvGraphicFramePr>
          <p:nvPr/>
        </p:nvGraphicFramePr>
        <p:xfrm>
          <a:off x="2209800" y="1295400"/>
          <a:ext cx="592138" cy="608013"/>
        </p:xfrm>
        <a:graphic>
          <a:graphicData uri="http://schemas.openxmlformats.org/presentationml/2006/ole">
            <p:oleObj spid="_x0000_s17420" name="Clip" r:id="rId13" imgW="594360" imgH="608040" progId="MS_ClipArt_Gallery.2">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Interactive Notes on</a:t>
            </a:r>
            <a:br>
              <a:rPr lang="en-US" dirty="0" smtClean="0"/>
            </a:br>
            <a:r>
              <a:rPr lang="en-US" dirty="0" smtClean="0"/>
              <a:t>ietherpad</a:t>
            </a:r>
            <a:endParaRPr lang="en-US" dirty="0"/>
          </a:p>
        </p:txBody>
      </p:sp>
      <p:sp>
        <p:nvSpPr>
          <p:cNvPr id="3" name="TextBox 2"/>
          <p:cNvSpPr txBox="1"/>
          <p:nvPr/>
        </p:nvSpPr>
        <p:spPr>
          <a:xfrm>
            <a:off x="838200" y="2514600"/>
            <a:ext cx="7772400" cy="1200329"/>
          </a:xfrm>
          <a:prstGeom prst="rect">
            <a:avLst/>
          </a:prstGeom>
          <a:noFill/>
        </p:spPr>
        <p:txBody>
          <a:bodyPr wrap="square" rtlCol="0">
            <a:spAutoFit/>
          </a:bodyPr>
          <a:lstStyle/>
          <a:p>
            <a:r>
              <a:rPr lang="en-US" sz="3600" dirty="0" smtClean="0">
                <a:hlinkClick r:id="rId2"/>
              </a:rPr>
              <a:t>http://monicabd.wikispaces.com/health</a:t>
            </a:r>
            <a:endParaRPr lang="en-US" sz="3600" dirty="0" smtClean="0"/>
          </a:p>
          <a:p>
            <a:endParaRPr lang="en-US" sz="3600" dirty="0"/>
          </a:p>
        </p:txBody>
      </p:sp>
      <p:sp>
        <p:nvSpPr>
          <p:cNvPr id="4" name="Oval 3"/>
          <p:cNvSpPr/>
          <p:nvPr/>
        </p:nvSpPr>
        <p:spPr>
          <a:xfrm>
            <a:off x="381000" y="3962400"/>
            <a:ext cx="1143000" cy="914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457200" y="5181600"/>
            <a:ext cx="1143000" cy="914400"/>
          </a:xfrm>
          <a:prstGeom prst="ellipse">
            <a:avLst/>
          </a:prstGeom>
          <a:solidFill>
            <a:srgbClr val="EE9F1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1676400" y="4038600"/>
            <a:ext cx="6705600" cy="707886"/>
          </a:xfrm>
          <a:prstGeom prst="rect">
            <a:avLst/>
          </a:prstGeom>
          <a:noFill/>
        </p:spPr>
        <p:txBody>
          <a:bodyPr wrap="square" rtlCol="0">
            <a:spAutoFit/>
          </a:bodyPr>
          <a:lstStyle/>
          <a:p>
            <a:pPr algn="ctr"/>
            <a:r>
              <a:rPr lang="en-US" sz="4000" b="1" dirty="0" smtClean="0"/>
              <a:t>Content – changes to NOTE</a:t>
            </a:r>
            <a:endParaRPr lang="en-US" sz="4000" b="1" dirty="0"/>
          </a:p>
        </p:txBody>
      </p:sp>
      <p:sp>
        <p:nvSpPr>
          <p:cNvPr id="7" name="TextBox 6"/>
          <p:cNvSpPr txBox="1"/>
          <p:nvPr/>
        </p:nvSpPr>
        <p:spPr>
          <a:xfrm>
            <a:off x="1828800" y="5334000"/>
            <a:ext cx="6019800" cy="707886"/>
          </a:xfrm>
          <a:prstGeom prst="rect">
            <a:avLst/>
          </a:prstGeom>
          <a:noFill/>
        </p:spPr>
        <p:txBody>
          <a:bodyPr wrap="square" rtlCol="0">
            <a:spAutoFit/>
          </a:bodyPr>
          <a:lstStyle/>
          <a:p>
            <a:pPr algn="ctr"/>
            <a:r>
              <a:rPr lang="en-US" sz="4000" b="1" dirty="0" smtClean="0"/>
              <a:t>Skills – changes to Note</a:t>
            </a:r>
            <a:endParaRPr lang="en-US" sz="40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636</Words>
  <Application>Microsoft Office PowerPoint</Application>
  <PresentationFormat>On-screen Show (4:3)</PresentationFormat>
  <Paragraphs>71</Paragraphs>
  <Slides>18</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18</vt:i4>
      </vt:variant>
    </vt:vector>
  </HeadingPairs>
  <TitlesOfParts>
    <vt:vector size="21" baseType="lpstr">
      <vt:lpstr>Office Theme</vt:lpstr>
      <vt:lpstr>Microsoft Clip Gallery</vt:lpstr>
      <vt:lpstr>Microsoft Word Document</vt:lpstr>
      <vt:lpstr>    Navigate by the Stars</vt:lpstr>
      <vt:lpstr>What do you know about the Health Guidance Document? What are you currently using to teach Health?</vt:lpstr>
      <vt:lpstr>Regulations…</vt:lpstr>
      <vt:lpstr>Slide 4</vt:lpstr>
      <vt:lpstr>               Vision</vt:lpstr>
      <vt:lpstr>               Goals</vt:lpstr>
      <vt:lpstr>                                  Navigational Stars     Standards-Based            Skills-Driven           Scientifically Research-Based                                  Learner-Centered       Strength-Based               Authentic        Integrated into Total Educational Program              Qualified and Skilled Teachers               School Community Support       Coordinated School Health Approach   </vt:lpstr>
      <vt:lpstr>              New York State  Education Department           Guidance Document for Achieving  the NYS Standards in  Health Education                    </vt:lpstr>
      <vt:lpstr>Interactive Notes on ietherpad</vt:lpstr>
      <vt:lpstr>Discuss Skills Progression</vt:lpstr>
      <vt:lpstr>Slide 11</vt:lpstr>
      <vt:lpstr>                      Skill Pedagogy  Individuals learn a skill when it is clearly explained, broken down into simple steps, and modeled in a demonstration using all the steps  in the correct sequence.  When learning a new skill, it is important for individuals  to have an opportunity to carefully examine a few  examples in-depth.  Individuals need to practice all the skill steps in large  group and small group sessions receiving feedback from others.  During skill practice, it is important to allow time for constructive feedback and discussions with others.  Skill use attempts are more likely to occur if the threat of  failure is reduced.  </vt:lpstr>
      <vt:lpstr>Look at the skills (foldable)</vt:lpstr>
      <vt:lpstr>                    Functional Knowledge                                        (content-based)                                             Physical Activity and Nutrition                      Tobacco          Sexual Risk          HIV/AIDS                  Alcohol and Other Drugs              Family Life and Sexual Health              Unintentional Injury          Violence Prevention                             Other Required Health Areas  </vt:lpstr>
      <vt:lpstr>Slide 15</vt:lpstr>
      <vt:lpstr>                   Authentic Assessments     Authentic or near authentic applications of health and safety                                           knowledge and skills such as:                                         Simulations                                                                                                                                                                                               Role Plays                                 Logs     Demonstrations                                                   Plans                     Reflection Journals                               Service Learning                                                         Advocacy Products with Feedback    </vt:lpstr>
      <vt:lpstr>Assessment Inventory</vt:lpstr>
      <vt:lpstr>The Map…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Burgio Daigler, Monica</dc:creator>
  <cp:lastModifiedBy>Burgio Daigler, Monica</cp:lastModifiedBy>
  <cp:revision>17</cp:revision>
  <dcterms:created xsi:type="dcterms:W3CDTF">2011-03-21T15:50:43Z</dcterms:created>
  <dcterms:modified xsi:type="dcterms:W3CDTF">2011-03-21T18:55:27Z</dcterms:modified>
</cp:coreProperties>
</file>